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78" r:id="rId3"/>
    <p:sldId id="282" r:id="rId4"/>
    <p:sldId id="283" r:id="rId5"/>
    <p:sldId id="284" r:id="rId6"/>
    <p:sldId id="270" r:id="rId7"/>
    <p:sldId id="313" r:id="rId8"/>
    <p:sldId id="314" r:id="rId9"/>
    <p:sldId id="315" r:id="rId10"/>
    <p:sldId id="296" r:id="rId11"/>
    <p:sldId id="295" r:id="rId12"/>
    <p:sldId id="308" r:id="rId13"/>
    <p:sldId id="309" r:id="rId14"/>
    <p:sldId id="310" r:id="rId15"/>
    <p:sldId id="300" r:id="rId16"/>
    <p:sldId id="301" r:id="rId17"/>
    <p:sldId id="304" r:id="rId18"/>
    <p:sldId id="311" r:id="rId19"/>
    <p:sldId id="287" r:id="rId20"/>
    <p:sldId id="298" r:id="rId21"/>
    <p:sldId id="297" r:id="rId22"/>
    <p:sldId id="312" r:id="rId23"/>
    <p:sldId id="265" r:id="rId24"/>
    <p:sldId id="267" r:id="rId25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285">
          <p15:clr>
            <a:srgbClr val="A4A3A4"/>
          </p15:clr>
        </p15:guide>
        <p15:guide id="4" pos="54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9B38"/>
    <a:srgbClr val="00843B"/>
    <a:srgbClr val="8C8B82"/>
    <a:srgbClr val="C6C0B4"/>
    <a:srgbClr val="E8E2DE"/>
    <a:srgbClr val="5FA4B0"/>
    <a:srgbClr val="0070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2" autoAdjust="0"/>
    <p:restoredTop sz="93111" autoAdjust="0"/>
  </p:normalViewPr>
  <p:slideViewPr>
    <p:cSldViewPr snapToGrid="0" snapToObjects="1">
      <p:cViewPr varScale="1">
        <p:scale>
          <a:sx n="78" d="100"/>
          <a:sy n="78" d="100"/>
        </p:scale>
        <p:origin x="1036" y="48"/>
      </p:cViewPr>
      <p:guideLst>
        <p:guide orient="horz" pos="259"/>
        <p:guide orient="horz" pos="1620"/>
        <p:guide pos="285"/>
        <p:guide pos="548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3" d="100"/>
          <a:sy n="103" d="100"/>
        </p:scale>
        <p:origin x="-383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3F5FB-08FB-B347-AB98-4ADD350AA490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B8460-0177-FC47-BD0D-1CFCF98011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2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D'INTRODUCTION 1 / page</a:t>
            </a:r>
            <a:r>
              <a:rPr lang="fr-FR" baseline="0" dirty="0"/>
              <a:t> permettant l'insertion du titre de la présentation ainsi que d'autres infos (date, lieu, orateur, sous-titre,</a:t>
            </a:r>
            <a:r>
              <a:rPr lang="mr-IN" baseline="0" dirty="0"/>
              <a:t>…</a:t>
            </a:r>
            <a:r>
              <a:rPr lang="nl-BE" baseline="0" dirty="0"/>
              <a:t>)</a:t>
            </a:r>
            <a:r>
              <a:rPr lang="fr-FR" baseline="0" dirty="0"/>
              <a:t> </a:t>
            </a:r>
          </a:p>
          <a:p>
            <a:r>
              <a:rPr lang="fr-FR" baseline="0" dirty="0"/>
              <a:t>Si vous souhaitez modifier la photo de fond : 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Allez dans le menu « Affichage » &gt; « Masques » &gt; « Masque des diapositives »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Supprimez l’image du drapeau déjà présente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Allez dans « Insertion » &gt; « Photo » et chargez votre image (en veillant à la bonne qualité de celle-ci)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Placez celle-ci en « Arrière-plan » via le menu « Réorganiser »   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314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DE</a:t>
            </a:r>
            <a:r>
              <a:rPr lang="fr-FR" baseline="0" dirty="0"/>
              <a:t> CONTENU 1 / Possibilité d'insérer du texte, des images, de la vidéo, des graphiques </a:t>
            </a:r>
            <a:r>
              <a:rPr lang="mr-IN" baseline="0" dirty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262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DE</a:t>
            </a:r>
            <a:r>
              <a:rPr lang="fr-FR" baseline="0" dirty="0"/>
              <a:t> CONTENU 1 / Possibilité d'insérer du texte, des images, de la vidéo, des graphiques </a:t>
            </a:r>
            <a:r>
              <a:rPr lang="mr-IN" baseline="0" dirty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841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PAGE D'INTRODUCTION 2 / Page sans photo</a:t>
            </a:r>
            <a:r>
              <a:rPr lang="fr-FR" baseline="0" dirty="0"/>
              <a:t> permettant l'insertion du titre de la présentation ainsi que d'autres infos (date, lieu, orateur, sous-titre,</a:t>
            </a:r>
            <a:r>
              <a:rPr lang="mr-IN" baseline="0" dirty="0"/>
              <a:t>…</a:t>
            </a:r>
            <a:r>
              <a:rPr lang="nl-BE" baseline="0" dirty="0"/>
              <a:t>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678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PAGE D'INTRODUCTION 2 / Page sans photo</a:t>
            </a:r>
            <a:r>
              <a:rPr lang="fr-FR" baseline="0" dirty="0"/>
              <a:t> permettant l'insertion du titre de la présentation ainsi que d'autres infos (date, lieu, orateur, sous-titre,</a:t>
            </a:r>
            <a:r>
              <a:rPr lang="mr-IN" baseline="0" dirty="0"/>
              <a:t>…</a:t>
            </a:r>
            <a:r>
              <a:rPr lang="nl-BE" baseline="0" dirty="0"/>
              <a:t>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865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PAGE D'INTRODUCTION 2 / Page sans photo</a:t>
            </a:r>
            <a:r>
              <a:rPr lang="fr-FR" baseline="0" dirty="0"/>
              <a:t> permettant l'insertion du titre de la présentation ainsi que d'autres infos (date, lieu, orateur, sous-titre,</a:t>
            </a:r>
            <a:r>
              <a:rPr lang="mr-IN" baseline="0" dirty="0"/>
              <a:t>…</a:t>
            </a:r>
            <a:r>
              <a:rPr lang="nl-BE" baseline="0" dirty="0"/>
              <a:t>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8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DE</a:t>
            </a:r>
            <a:r>
              <a:rPr lang="fr-FR" baseline="0" dirty="0"/>
              <a:t> CONTENU 1 / Possibilité d'insérer du texte, des images, de la vidéo, des graphiques </a:t>
            </a:r>
            <a:r>
              <a:rPr lang="mr-IN" baseline="0" dirty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311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PAGE D'INTRODUCTION 2 / Page sans photo</a:t>
            </a:r>
            <a:r>
              <a:rPr lang="fr-FR" baseline="0" dirty="0"/>
              <a:t> permettant l'insertion du titre de la présentation ainsi que d'autres infos (date, lieu, orateur, sous-titre,</a:t>
            </a:r>
            <a:r>
              <a:rPr lang="mr-IN" baseline="0" dirty="0"/>
              <a:t>…</a:t>
            </a:r>
            <a:r>
              <a:rPr lang="nl-BE" baseline="0" dirty="0"/>
              <a:t>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459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DE FIN 1 / Possibilité de personnaliser</a:t>
            </a:r>
            <a:r>
              <a:rPr lang="fr-FR" baseline="0" dirty="0"/>
              <a:t> le texte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560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IDENTITÉ FACULTÉ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711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PAGE D'INTRODUCTION 2 / Page sans photo</a:t>
            </a:r>
            <a:r>
              <a:rPr lang="fr-FR" baseline="0" dirty="0"/>
              <a:t> permettant l'insertion du titre de la présentation ainsi que d'autres infos (date, lieu, orateur, sous-titre,</a:t>
            </a:r>
            <a:r>
              <a:rPr lang="mr-IN" baseline="0" dirty="0"/>
              <a:t>…</a:t>
            </a:r>
            <a:r>
              <a:rPr lang="nl-BE" baseline="0" dirty="0"/>
              <a:t>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805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DE</a:t>
            </a:r>
            <a:r>
              <a:rPr lang="fr-FR" baseline="0" dirty="0"/>
              <a:t> CONTENU 1 / Possibilité d'insérer du texte, des images, de la vidéo, des graphiques </a:t>
            </a:r>
            <a:r>
              <a:rPr lang="mr-IN" baseline="0" dirty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34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DE</a:t>
            </a:r>
            <a:r>
              <a:rPr lang="fr-FR" baseline="0" dirty="0"/>
              <a:t> CONTENU 1 / Possibilité d'insérer du texte, des images, de la vidéo, des graphiques </a:t>
            </a:r>
            <a:r>
              <a:rPr lang="mr-IN" baseline="0" dirty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642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DE</a:t>
            </a:r>
            <a:r>
              <a:rPr lang="fr-FR" baseline="0" dirty="0"/>
              <a:t> CONTENU 1 / Possibilité d'insérer du texte, des images, de la vidéo, des graphiques </a:t>
            </a:r>
            <a:r>
              <a:rPr lang="mr-IN" baseline="0" dirty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437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PAGE D'INTRODUCTION 2 / Page sans photo</a:t>
            </a:r>
            <a:r>
              <a:rPr lang="fr-FR" baseline="0" dirty="0"/>
              <a:t> permettant l'insertion du titre de la présentation ainsi que d'autres infos (date, lieu, orateur, sous-titre,</a:t>
            </a:r>
            <a:r>
              <a:rPr lang="mr-IN" baseline="0" dirty="0"/>
              <a:t>…</a:t>
            </a:r>
            <a:r>
              <a:rPr lang="nl-BE" baseline="0" dirty="0"/>
              <a:t>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76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DE</a:t>
            </a:r>
            <a:r>
              <a:rPr lang="fr-FR" baseline="0" dirty="0"/>
              <a:t> CONTENU 1 / Possibilité d'insérer du texte, des images, de la vidéo, des graphiques </a:t>
            </a:r>
            <a:r>
              <a:rPr lang="mr-IN" baseline="0" dirty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883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DE</a:t>
            </a:r>
            <a:r>
              <a:rPr lang="fr-FR" baseline="0" dirty="0"/>
              <a:t> CONTENU 1 / Possibilité d'insérer du texte, des images, de la vidéo, des graphiques </a:t>
            </a:r>
            <a:r>
              <a:rPr lang="mr-IN" baseline="0" dirty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173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DE</a:t>
            </a:r>
            <a:r>
              <a:rPr lang="fr-FR" baseline="0" dirty="0"/>
              <a:t> CONTENU 1 / Possibilité d'insérer du texte, des images, de la vidéo, des graphiques </a:t>
            </a:r>
            <a:r>
              <a:rPr lang="mr-IN" baseline="0" dirty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38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fond-PhilosophieLettres-16x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051" cy="5143500"/>
          </a:xfrm>
          <a:prstGeom prst="rect">
            <a:avLst/>
          </a:prstGeom>
        </p:spPr>
      </p:pic>
      <p:sp>
        <p:nvSpPr>
          <p:cNvPr id="17" name="Triangle rectangle 16"/>
          <p:cNvSpPr/>
          <p:nvPr userDrawn="1"/>
        </p:nvSpPr>
        <p:spPr>
          <a:xfrm rot="10800000" flipV="1">
            <a:off x="771865" y="931852"/>
            <a:ext cx="8372134" cy="4211649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/>
          <p:cNvSpPr/>
          <p:nvPr userDrawn="1"/>
        </p:nvSpPr>
        <p:spPr>
          <a:xfrm>
            <a:off x="1" y="2810694"/>
            <a:ext cx="4632534" cy="2332806"/>
          </a:xfrm>
          <a:prstGeom prst="rtTriangle">
            <a:avLst/>
          </a:prstGeom>
          <a:solidFill>
            <a:srgbClr val="00843B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rectangle 18"/>
          <p:cNvSpPr>
            <a:spLocks noChangeAspect="1"/>
          </p:cNvSpPr>
          <p:nvPr userDrawn="1"/>
        </p:nvSpPr>
        <p:spPr>
          <a:xfrm rot="10800000">
            <a:off x="4122130" y="1"/>
            <a:ext cx="5021870" cy="25200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0"/>
          <p:cNvSpPr>
            <a:spLocks noGrp="1"/>
          </p:cNvSpPr>
          <p:nvPr userDrawn="1">
            <p:ph type="title"/>
          </p:nvPr>
        </p:nvSpPr>
        <p:spPr>
          <a:xfrm>
            <a:off x="3656775" y="3607361"/>
            <a:ext cx="5152370" cy="521302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00843B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22" name="Espace réservé du texte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656775" y="4176675"/>
            <a:ext cx="5152370" cy="585698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9" name="Image 8" descr="uLIEGE_Faculte_PhilosophieLettres_Logo_RVB_pos@2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76" y="246730"/>
            <a:ext cx="2913560" cy="7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7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0"/>
            <a:ext cx="7099373" cy="5143500"/>
            <a:chOff x="0" y="0"/>
            <a:chExt cx="7099373" cy="5143500"/>
          </a:xfrm>
        </p:grpSpPr>
        <p:sp>
          <p:nvSpPr>
            <p:cNvPr id="14" name="Triangle rectangle 13"/>
            <p:cNvSpPr/>
            <p:nvPr userDrawn="1"/>
          </p:nvSpPr>
          <p:spPr>
            <a:xfrm flipV="1">
              <a:off x="1" y="0"/>
              <a:ext cx="4757430" cy="2395700"/>
            </a:xfrm>
            <a:prstGeom prst="rtTriangle">
              <a:avLst/>
            </a:prstGeom>
            <a:solidFill>
              <a:srgbClr val="008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rectangle 12"/>
            <p:cNvSpPr/>
            <p:nvPr userDrawn="1"/>
          </p:nvSpPr>
          <p:spPr>
            <a:xfrm>
              <a:off x="0" y="1568468"/>
              <a:ext cx="7099373" cy="3575032"/>
            </a:xfrm>
            <a:prstGeom prst="rtTriangle">
              <a:avLst/>
            </a:prstGeom>
            <a:solidFill>
              <a:srgbClr val="E6E6E6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3285075"/>
            <a:ext cx="5622328" cy="567349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843B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931026"/>
            <a:ext cx="5622328" cy="486486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12" name="Image 11" descr="uLIEGE_Faculte_PhilosophieLettres_Logo_RVB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20" y="69400"/>
            <a:ext cx="1990001" cy="50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275227"/>
            <a:ext cx="8229600" cy="34281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199" y="640675"/>
            <a:ext cx="7639171" cy="567349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rgbClr val="00843B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pic>
        <p:nvPicPr>
          <p:cNvPr id="10" name="Image 9" descr="uLIEGE_PhilosophieLettres_U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21" y="74499"/>
            <a:ext cx="497119" cy="53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1" y="1278175"/>
            <a:ext cx="3935666" cy="33708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725976" y="1278175"/>
            <a:ext cx="3963426" cy="33708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199" y="640675"/>
            <a:ext cx="7989521" cy="567349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rgbClr val="00843B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pic>
        <p:nvPicPr>
          <p:cNvPr id="12" name="Image 11" descr="uLIEGE_PhilosophieLettres_U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21" y="74499"/>
            <a:ext cx="497119" cy="53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LIEGE_PhilosophieLettres_U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21" y="74499"/>
            <a:ext cx="497119" cy="53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392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8C8B8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LIEGE_PhilosophieLettres_U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21" y="74499"/>
            <a:ext cx="497119" cy="53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2271293"/>
            <a:ext cx="9145410" cy="2872676"/>
            <a:chOff x="0" y="2271293"/>
            <a:chExt cx="9145410" cy="2872676"/>
          </a:xfrm>
        </p:grpSpPr>
        <p:sp>
          <p:nvSpPr>
            <p:cNvPr id="7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8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isocèle 9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843B">
                <a:alpha val="7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760836" y="1685990"/>
            <a:ext cx="5622328" cy="1180330"/>
          </a:xfrm>
        </p:spPr>
        <p:txBody>
          <a:bodyPr>
            <a:noAutofit/>
          </a:bodyPr>
          <a:lstStyle>
            <a:lvl1pPr algn="ctr">
              <a:defRPr sz="2400" b="0">
                <a:solidFill>
                  <a:srgbClr val="00843B"/>
                </a:solidFill>
              </a:defRPr>
            </a:lvl1pPr>
          </a:lstStyle>
          <a:p>
            <a:r>
              <a:rPr lang="fr-FR" dirty="0"/>
              <a:t>Merci de votre attention/</a:t>
            </a:r>
            <a:br>
              <a:rPr lang="fr-FR" dirty="0"/>
            </a:br>
            <a:r>
              <a:rPr lang="fr-FR" dirty="0"/>
              <a:t>Questions-suggestions/...</a:t>
            </a:r>
          </a:p>
        </p:txBody>
      </p:sp>
      <p:pic>
        <p:nvPicPr>
          <p:cNvPr id="8" name="Image 7" descr="uLIEGE_Faculte_PhilosophieLettres_Logo_RVB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20" y="246730"/>
            <a:ext cx="2913560" cy="7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r 12"/>
          <p:cNvGrpSpPr/>
          <p:nvPr userDrawn="1"/>
        </p:nvGrpSpPr>
        <p:grpSpPr>
          <a:xfrm>
            <a:off x="0" y="2271293"/>
            <a:ext cx="9145410" cy="2872676"/>
            <a:chOff x="0" y="2271293"/>
            <a:chExt cx="9145410" cy="2872676"/>
          </a:xfrm>
        </p:grpSpPr>
        <p:sp>
          <p:nvSpPr>
            <p:cNvPr id="14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8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Triangle isocèle 15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843B">
                <a:alpha val="7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760836" y="1685990"/>
            <a:ext cx="5622328" cy="1180330"/>
          </a:xfrm>
        </p:spPr>
        <p:txBody>
          <a:bodyPr>
            <a:noAutofit/>
          </a:bodyPr>
          <a:lstStyle>
            <a:lvl1pPr algn="ctr">
              <a:defRPr sz="2400" b="0">
                <a:solidFill>
                  <a:srgbClr val="00843B"/>
                </a:solidFill>
              </a:defRPr>
            </a:lvl1pPr>
          </a:lstStyle>
          <a:p>
            <a:r>
              <a:rPr lang="fr-FR" dirty="0"/>
              <a:t>Merci de votre attention/</a:t>
            </a:r>
            <a:br>
              <a:rPr lang="fr-FR" dirty="0"/>
            </a:br>
            <a:r>
              <a:rPr lang="fr-FR" dirty="0"/>
              <a:t>Questions-suggestions/...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328198" y="3952223"/>
            <a:ext cx="2465236" cy="875838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400"/>
            </a:lvl3pPr>
            <a:lvl4pPr marL="1371600" indent="0" algn="r">
              <a:buNone/>
              <a:defRPr sz="1400"/>
            </a:lvl4pPr>
            <a:lvl5pPr marL="1828800" indent="0" algn="r">
              <a:buNone/>
              <a:defRPr sz="1400"/>
            </a:lvl5pPr>
          </a:lstStyle>
          <a:p>
            <a:pPr lvl="0"/>
            <a:r>
              <a:rPr lang="fr-FR" sz="1400" dirty="0">
                <a:solidFill>
                  <a:srgbClr val="00843B"/>
                </a:solidFill>
              </a:rPr>
              <a:t>Contact</a:t>
            </a:r>
            <a:endParaRPr lang="fr-FR" dirty="0"/>
          </a:p>
          <a:p>
            <a:pPr lvl="0"/>
            <a:r>
              <a:rPr lang="fr-FR" dirty="0"/>
              <a:t>À compléter</a:t>
            </a:r>
          </a:p>
        </p:txBody>
      </p:sp>
      <p:pic>
        <p:nvPicPr>
          <p:cNvPr id="17" name="Image 16" descr="uLIEGE_Faculte_PhilosophieLettres_Logo_RVB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20" y="246730"/>
            <a:ext cx="2913560" cy="7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LIEGE_Faculte_PhilosophieLettres_Logo_RVB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28" y="2030849"/>
            <a:ext cx="4265744" cy="108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r 28"/>
          <p:cNvGrpSpPr/>
          <p:nvPr userDrawn="1"/>
        </p:nvGrpSpPr>
        <p:grpSpPr>
          <a:xfrm>
            <a:off x="0" y="2276498"/>
            <a:ext cx="9145410" cy="2872676"/>
            <a:chOff x="0" y="2271293"/>
            <a:chExt cx="9145410" cy="2872676"/>
          </a:xfrm>
        </p:grpSpPr>
        <p:sp>
          <p:nvSpPr>
            <p:cNvPr id="28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8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289B38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Triangle isocèle 3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289B38">
                <a:alpha val="4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8915" y="1987058"/>
            <a:ext cx="7493796" cy="56734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843B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2012181" y="2633009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9" name="Image 8" descr="uLIEGE_Faculte_PhilosophieLettres_Logo_RVB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20" y="246730"/>
            <a:ext cx="2913560" cy="7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9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-ppt_16-9_FR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FR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0"/>
            <a:ext cx="914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FR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0"/>
            <a:ext cx="914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3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-ppt_16-9_EN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EN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" y="0"/>
            <a:ext cx="9143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EN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" y="0"/>
            <a:ext cx="9143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-5102" y="-5100"/>
            <a:ext cx="9149101" cy="5150642"/>
            <a:chOff x="-5102" y="-5100"/>
            <a:chExt cx="9149101" cy="5150642"/>
          </a:xfrm>
        </p:grpSpPr>
        <p:sp>
          <p:nvSpPr>
            <p:cNvPr id="18" name="Triangle isocèle 17"/>
            <p:cNvSpPr/>
            <p:nvPr userDrawn="1"/>
          </p:nvSpPr>
          <p:spPr>
            <a:xfrm rot="5400000">
              <a:off x="1200324" y="-1210526"/>
              <a:ext cx="5150642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0642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150642" y="6425259"/>
                  </a:lnTo>
                  <a:lnTo>
                    <a:pt x="5150642" y="7560475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008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  <p:sp>
          <p:nvSpPr>
            <p:cNvPr id="19" name="Triangle isocèle 18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186817" y="3476665"/>
            <a:ext cx="5622328" cy="567349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00843B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186817" y="4122616"/>
            <a:ext cx="5622328" cy="486486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13" name="Image 12" descr="uLIEGE_Faculte_PhilosophieLettres_Logo_RVB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20" y="69400"/>
            <a:ext cx="1990001" cy="50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7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0596-2690-A647-BF28-8313842AC749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88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53" r:id="rId9"/>
    <p:sldLayoutId id="2147483654" r:id="rId10"/>
    <p:sldLayoutId id="2147483655" r:id="rId11"/>
    <p:sldLayoutId id="2147483662" r:id="rId12"/>
    <p:sldLayoutId id="2147483660" r:id="rId13"/>
    <p:sldLayoutId id="2147483657" r:id="rId14"/>
    <p:sldLayoutId id="2147483661" r:id="rId15"/>
    <p:sldLayoutId id="2147483664" r:id="rId16"/>
    <p:sldLayoutId id="214748366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843B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843B"/>
        </a:buClr>
        <a:buFont typeface="Arial"/>
        <a:buChar char="‑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843B"/>
        </a:buClr>
        <a:buFont typeface="Lucida Grande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843B"/>
        </a:buClr>
        <a:buFont typeface="Arial"/>
        <a:buChar char="‑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843B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dethise@uliege.b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Sabine.Theunens@uliege.b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phl.uliege.be/" TargetMode="Externa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acphl.uliege.b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36868" y="4254783"/>
            <a:ext cx="5152370" cy="521302"/>
          </a:xfrm>
        </p:spPr>
        <p:txBody>
          <a:bodyPr>
            <a:normAutofit fontScale="90000"/>
          </a:bodyPr>
          <a:lstStyle/>
          <a:p>
            <a:r>
              <a:rPr lang="fr-FR" dirty="0"/>
              <a:t>Journée d’accueil - Bloc 3</a:t>
            </a:r>
            <a:br>
              <a:rPr lang="fr-FR" dirty="0"/>
            </a:br>
            <a:r>
              <a:rPr lang="fr-BE" sz="2200" b="0" i="1" dirty="0">
                <a:solidFill>
                  <a:schemeClr val="tx1"/>
                </a:solidFill>
              </a:rPr>
              <a:t>19 septembre 2022</a:t>
            </a:r>
            <a:br>
              <a:rPr lang="fr-BE" i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626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199" y="1439389"/>
            <a:ext cx="8229600" cy="34281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2800" b="1" dirty="0">
                <a:solidFill>
                  <a:srgbClr val="289B38"/>
                </a:solidFill>
              </a:rPr>
              <a:t>1.</a:t>
            </a:r>
            <a:r>
              <a:rPr lang="fr-BE" sz="2800" dirty="0"/>
              <a:t> Vous établissez votre programme de </a:t>
            </a:r>
            <a:r>
              <a:rPr lang="fr-BE" sz="2800" b="1" dirty="0">
                <a:solidFill>
                  <a:srgbClr val="289B38"/>
                </a:solidFill>
              </a:rPr>
              <a:t>majeure</a:t>
            </a:r>
            <a:r>
              <a:rPr lang="fr-BE" sz="2800" dirty="0"/>
              <a:t> </a:t>
            </a:r>
          </a:p>
          <a:p>
            <a:pPr marL="0" indent="0" algn="just">
              <a:buNone/>
            </a:pPr>
            <a:r>
              <a:rPr lang="fr-BE" sz="2800" dirty="0"/>
              <a:t>     </a:t>
            </a:r>
            <a:r>
              <a:rPr lang="fr-BE" sz="2800" u="sng" dirty="0"/>
              <a:t>en ligne</a:t>
            </a:r>
            <a:endParaRPr lang="fr-BE" sz="2800" dirty="0"/>
          </a:p>
          <a:p>
            <a:pPr marL="0" indent="0" algn="just">
              <a:buNone/>
            </a:pPr>
            <a:r>
              <a:rPr lang="fr-BE" sz="2800" dirty="0">
                <a:sym typeface="Wingdings" panose="05000000000000000000" pitchFamily="2" charset="2"/>
              </a:rPr>
              <a:t> </a:t>
            </a:r>
            <a:r>
              <a:rPr lang="fr-BE" sz="2800" dirty="0"/>
              <a:t>Pour être validée, votre proposition doit être           obligatoirement enregistrée</a:t>
            </a:r>
          </a:p>
          <a:p>
            <a:pPr marL="0" indent="0" algn="just">
              <a:buNone/>
            </a:pPr>
            <a:endParaRPr lang="fr-BE" sz="2800" dirty="0"/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57199" y="246883"/>
            <a:ext cx="7639171" cy="567349"/>
          </a:xfrm>
        </p:spPr>
        <p:txBody>
          <a:bodyPr>
            <a:normAutofit fontScale="90000"/>
          </a:bodyPr>
          <a:lstStyle/>
          <a:p>
            <a:r>
              <a:rPr lang="fr-FR" dirty="0"/>
              <a:t>En pratique</a:t>
            </a:r>
          </a:p>
        </p:txBody>
      </p:sp>
    </p:spTree>
    <p:extLst>
      <p:ext uri="{BB962C8B-B14F-4D97-AF65-F5344CB8AC3E}">
        <p14:creationId xmlns:p14="http://schemas.microsoft.com/office/powerpoint/2010/main" val="70735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199" y="1402976"/>
            <a:ext cx="8229600" cy="30748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3600" b="1" dirty="0">
                <a:solidFill>
                  <a:srgbClr val="289B38"/>
                </a:solidFill>
              </a:rPr>
              <a:t>2.</a:t>
            </a:r>
            <a:r>
              <a:rPr lang="fr-BE" sz="2800" dirty="0"/>
              <a:t> Vous choisissez </a:t>
            </a:r>
            <a:r>
              <a:rPr lang="fr-BE" sz="2800"/>
              <a:t>votre mineure (dans « programmes des cours », et pas « mon cursus »)</a:t>
            </a:r>
            <a:endParaRPr lang="fr-BE" sz="2800" dirty="0"/>
          </a:p>
          <a:p>
            <a:pPr marL="0" indent="0" algn="just">
              <a:buNone/>
            </a:pPr>
            <a:r>
              <a:rPr lang="fr-BE" sz="2800" dirty="0">
                <a:sym typeface="Wingdings" panose="05000000000000000000" pitchFamily="2" charset="2"/>
              </a:rPr>
              <a:t>	E</a:t>
            </a:r>
            <a:r>
              <a:rPr lang="fr-BE" sz="2800" dirty="0"/>
              <a:t>nvoyez un mail </a:t>
            </a:r>
            <a:r>
              <a:rPr lang="fr-BE" sz="2800" dirty="0">
                <a:sym typeface="Wingdings" panose="05000000000000000000" pitchFamily="2" charset="2"/>
              </a:rPr>
              <a:t>à </a:t>
            </a:r>
            <a:r>
              <a:rPr lang="fr-BE" sz="2800" dirty="0">
                <a:sym typeface="Wingdings" panose="05000000000000000000" pitchFamily="2" charset="2"/>
                <a:hlinkClick r:id="rId3"/>
              </a:rPr>
              <a:t>sdethise@uliege.be</a:t>
            </a:r>
            <a:r>
              <a:rPr lang="fr-BE" sz="2800" dirty="0">
                <a:sym typeface="Wingdings" panose="05000000000000000000" pitchFamily="2" charset="2"/>
              </a:rPr>
              <a:t> ou </a:t>
            </a:r>
            <a:r>
              <a:rPr lang="fr-BE" sz="2800" dirty="0">
                <a:sym typeface="Wingdings" panose="05000000000000000000" pitchFamily="2" charset="2"/>
                <a:hlinkClick r:id="rId4"/>
              </a:rPr>
              <a:t>Sabine.Theunens@uliege.be</a:t>
            </a:r>
            <a:r>
              <a:rPr lang="fr-BE" sz="2800" dirty="0">
                <a:sym typeface="Wingdings" panose="05000000000000000000" pitchFamily="2" charset="2"/>
              </a:rPr>
              <a:t> </a:t>
            </a:r>
            <a:r>
              <a:rPr lang="fr-BE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avant le 17/10/2022 </a:t>
            </a:r>
            <a:r>
              <a:rPr lang="fr-BE" sz="2800" dirty="0"/>
              <a:t>avec </a:t>
            </a:r>
            <a:r>
              <a:rPr lang="fr-BE" sz="2800" b="1" dirty="0"/>
              <a:t>l’intitulé de la mineure et les 10 crédits choisis ET vos cours de majeure</a:t>
            </a:r>
            <a:r>
              <a:rPr lang="fr-BE" sz="2800" dirty="0"/>
              <a:t>.</a:t>
            </a:r>
          </a:p>
          <a:p>
            <a:pPr marL="0" indent="0" algn="just">
              <a:buNone/>
            </a:pPr>
            <a:endParaRPr lang="fr-BE" sz="2800" dirty="0"/>
          </a:p>
          <a:p>
            <a:pPr marL="0" indent="0" algn="just">
              <a:buNone/>
            </a:pPr>
            <a:endParaRPr lang="fr-BE" sz="2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BE" sz="2800" dirty="0"/>
          </a:p>
          <a:p>
            <a:pPr marL="0" indent="0" algn="just">
              <a:buNone/>
            </a:pPr>
            <a:endParaRPr lang="fr-BE" sz="2800" dirty="0"/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57199" y="246883"/>
            <a:ext cx="7639171" cy="567349"/>
          </a:xfrm>
        </p:spPr>
        <p:txBody>
          <a:bodyPr>
            <a:normAutofit fontScale="90000"/>
          </a:bodyPr>
          <a:lstStyle/>
          <a:p>
            <a:r>
              <a:rPr lang="fr-FR" dirty="0"/>
              <a:t>En pratique</a:t>
            </a:r>
          </a:p>
        </p:txBody>
      </p:sp>
    </p:spTree>
    <p:extLst>
      <p:ext uri="{BB962C8B-B14F-4D97-AF65-F5344CB8AC3E}">
        <p14:creationId xmlns:p14="http://schemas.microsoft.com/office/powerpoint/2010/main" val="5702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Services proposés par Guidance Etude</a:t>
            </a:r>
          </a:p>
        </p:txBody>
      </p:sp>
    </p:spTree>
    <p:extLst>
      <p:ext uri="{BB962C8B-B14F-4D97-AF65-F5344CB8AC3E}">
        <p14:creationId xmlns:p14="http://schemas.microsoft.com/office/powerpoint/2010/main" val="152915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3921" y="994900"/>
            <a:ext cx="8229600" cy="342814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fr-BE" dirty="0"/>
          </a:p>
          <a:p>
            <a:r>
              <a:rPr lang="fr-BE" dirty="0"/>
              <a:t>Conseils méthodologiques et organisationnels</a:t>
            </a:r>
          </a:p>
          <a:p>
            <a:r>
              <a:rPr lang="fr-FR" dirty="0"/>
              <a:t>Séminaires collectifs</a:t>
            </a:r>
          </a:p>
          <a:p>
            <a:r>
              <a:rPr lang="fr-FR" dirty="0"/>
              <a:t>Entretiens personnalisés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Accompagnements tout au long de l’année</a:t>
            </a:r>
          </a:p>
        </p:txBody>
      </p:sp>
    </p:spTree>
    <p:extLst>
      <p:ext uri="{BB962C8B-B14F-4D97-AF65-F5344CB8AC3E}">
        <p14:creationId xmlns:p14="http://schemas.microsoft.com/office/powerpoint/2010/main" val="25714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503921" y="994900"/>
            <a:ext cx="8229600" cy="3428140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endParaRPr lang="fr-BE" dirty="0"/>
          </a:p>
          <a:p>
            <a:r>
              <a:rPr lang="fr-BE" dirty="0"/>
              <a:t>Portail « Méthode en ligne »</a:t>
            </a:r>
          </a:p>
          <a:p>
            <a:r>
              <a:rPr lang="fr-FR" dirty="0"/>
              <a:t>Semaine de bloque encadrée</a:t>
            </a:r>
          </a:p>
          <a:p>
            <a:r>
              <a:rPr lang="fr-FR" dirty="0"/>
              <a:t>Interventions sur des thématiques</a:t>
            </a:r>
          </a:p>
          <a:p>
            <a:r>
              <a:rPr lang="fr-FR" dirty="0"/>
              <a:t>Activités préparatoires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						      </a:t>
            </a:r>
            <a:r>
              <a:rPr lang="fr-FR" dirty="0">
                <a:solidFill>
                  <a:srgbClr val="00843B"/>
                </a:solidFill>
              </a:rPr>
              <a:t>Plus d’infos sur le site uliege.be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>
              <a:solidFill>
                <a:srgbClr val="00843B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Accompagnements ponctuels</a:t>
            </a:r>
          </a:p>
        </p:txBody>
      </p:sp>
    </p:spTree>
    <p:extLst>
      <p:ext uri="{BB962C8B-B14F-4D97-AF65-F5344CB8AC3E}">
        <p14:creationId xmlns:p14="http://schemas.microsoft.com/office/powerpoint/2010/main" val="151369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Parrainage</a:t>
            </a:r>
          </a:p>
        </p:txBody>
      </p:sp>
    </p:spTree>
    <p:extLst>
      <p:ext uri="{BB962C8B-B14F-4D97-AF65-F5344CB8AC3E}">
        <p14:creationId xmlns:p14="http://schemas.microsoft.com/office/powerpoint/2010/main" val="404318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3921" y="994900"/>
            <a:ext cx="8229600" cy="342814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endParaRPr lang="fr-BE" dirty="0"/>
          </a:p>
          <a:p>
            <a:r>
              <a:rPr lang="fr-BE" dirty="0"/>
              <a:t>Parrainage d’étudiants de bloc 1 par des étudiants des années supérieures.</a:t>
            </a:r>
          </a:p>
          <a:p>
            <a:r>
              <a:rPr lang="fr-BE" dirty="0"/>
              <a:t>Encadrement par les pairs dans le contexte de l’aide à la réussite : aide au travail des cours réputés difficiles, à la gestion du temps et aux nouveautés liées à l’enseignement universitaire, aide à la socialisation.</a:t>
            </a:r>
          </a:p>
          <a:p>
            <a:r>
              <a:rPr lang="fr-BE" dirty="0"/>
              <a:t>Dispositif prévu : un étudiant parraine un groupe de 15 étudiants pendant 20 heures (contrat élève-moniteur).</a:t>
            </a:r>
          </a:p>
          <a:p>
            <a:pPr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Principe</a:t>
            </a:r>
          </a:p>
        </p:txBody>
      </p:sp>
    </p:spTree>
    <p:extLst>
      <p:ext uri="{BB962C8B-B14F-4D97-AF65-F5344CB8AC3E}">
        <p14:creationId xmlns:p14="http://schemas.microsoft.com/office/powerpoint/2010/main" val="26289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3921" y="994900"/>
            <a:ext cx="8229600" cy="342814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endParaRPr lang="fr-BE" dirty="0"/>
          </a:p>
          <a:p>
            <a:pPr marL="0" indent="0">
              <a:buNone/>
            </a:pPr>
            <a:r>
              <a:rPr lang="fr-BE" dirty="0"/>
              <a:t>Aider les étudiants de B1 à:</a:t>
            </a:r>
          </a:p>
          <a:p>
            <a:pPr marL="0" indent="0">
              <a:buNone/>
            </a:pPr>
            <a:endParaRPr lang="fr-BE" dirty="0"/>
          </a:p>
          <a:p>
            <a:pPr>
              <a:buFont typeface="Arial" panose="020B0604020202020204" pitchFamily="34" charset="0"/>
              <a:buChar char="•"/>
            </a:pPr>
            <a:r>
              <a:rPr lang="fr-BE" dirty="0"/>
              <a:t>prendre rapidement le rythme du travail universitaire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dirty="0"/>
              <a:t>se sentir aussi à l’aise que possible dans ce nouvel environnement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dirty="0"/>
              <a:t>comprendre les exigences des enseignants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dirty="0"/>
              <a:t>travailler de manière efficace et réussir leurs examens</a:t>
            </a:r>
          </a:p>
          <a:p>
            <a:pPr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Objectif</a:t>
            </a:r>
          </a:p>
        </p:txBody>
      </p:sp>
    </p:spTree>
    <p:extLst>
      <p:ext uri="{BB962C8B-B14F-4D97-AF65-F5344CB8AC3E}">
        <p14:creationId xmlns:p14="http://schemas.microsoft.com/office/powerpoint/2010/main" val="4944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BE" dirty="0"/>
          </a:p>
          <a:p>
            <a:pPr>
              <a:buFont typeface="Arial" panose="020B0604020202020204" pitchFamily="34" charset="0"/>
              <a:buChar char="•"/>
            </a:pPr>
            <a:r>
              <a:rPr lang="fr-BE" dirty="0"/>
              <a:t>Page facultaire : </a:t>
            </a:r>
            <a:r>
              <a:rPr lang="fr-BE" dirty="0">
                <a:hlinkClick r:id="rId2"/>
              </a:rPr>
              <a:t>www.facphl.uliege.be</a:t>
            </a:r>
            <a:endParaRPr lang="fr-BE" dirty="0"/>
          </a:p>
          <a:p>
            <a:pPr>
              <a:buFont typeface="Arial" panose="020B0604020202020204" pitchFamily="34" charset="0"/>
              <a:buChar char="•"/>
            </a:pPr>
            <a:r>
              <a:rPr lang="fr-BE" dirty="0"/>
              <a:t>Page Facebook </a:t>
            </a:r>
            <a:r>
              <a:rPr lang="fr-BE" i="1" dirty="0"/>
              <a:t>: Parrainage Philo Lettres </a:t>
            </a:r>
            <a:r>
              <a:rPr lang="fr-BE" i="1" dirty="0" err="1"/>
              <a:t>Uliège</a:t>
            </a:r>
            <a:endParaRPr lang="fr-BE" i="1" dirty="0"/>
          </a:p>
          <a:p>
            <a:pPr marL="0" indent="0">
              <a:buNone/>
            </a:pPr>
            <a:endParaRPr lang="fr-BE" dirty="0"/>
          </a:p>
          <a:p>
            <a:pPr>
              <a:buFont typeface="Arial" panose="020B0604020202020204" pitchFamily="34" charset="0"/>
              <a:buChar char="•"/>
            </a:pPr>
            <a:endParaRPr lang="fr-BE" i="1" dirty="0">
              <a:solidFill>
                <a:srgbClr val="00B05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Où se procurer les informations ?</a:t>
            </a:r>
          </a:p>
        </p:txBody>
      </p:sp>
    </p:spTree>
    <p:extLst>
      <p:ext uri="{BB962C8B-B14F-4D97-AF65-F5344CB8AC3E}">
        <p14:creationId xmlns:p14="http://schemas.microsoft.com/office/powerpoint/2010/main" val="6893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Aide et permanence</a:t>
            </a:r>
          </a:p>
        </p:txBody>
      </p:sp>
    </p:spTree>
    <p:extLst>
      <p:ext uri="{BB962C8B-B14F-4D97-AF65-F5344CB8AC3E}">
        <p14:creationId xmlns:p14="http://schemas.microsoft.com/office/powerpoint/2010/main" val="6196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Votre cursus et le décret « paysage »</a:t>
            </a:r>
          </a:p>
        </p:txBody>
      </p:sp>
    </p:spTree>
    <p:extLst>
      <p:ext uri="{BB962C8B-B14F-4D97-AF65-F5344CB8AC3E}">
        <p14:creationId xmlns:p14="http://schemas.microsoft.com/office/powerpoint/2010/main" val="309147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57199" y="220965"/>
            <a:ext cx="7639171" cy="567349"/>
          </a:xfrm>
        </p:spPr>
        <p:txBody>
          <a:bodyPr>
            <a:normAutofit fontScale="90000"/>
          </a:bodyPr>
          <a:lstStyle/>
          <a:p>
            <a:r>
              <a:rPr lang="fr-FR" dirty="0"/>
              <a:t>Pour toute question concernant…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48869" y="981873"/>
            <a:ext cx="8229600" cy="36101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BE" sz="1800" dirty="0"/>
              <a:t>Votre cursus (en cours de cycle, crédits acquis, choix des cours de </a:t>
            </a:r>
            <a:r>
              <a:rPr lang="fr-BE" sz="1800" dirty="0">
                <a:solidFill>
                  <a:srgbClr val="289B38"/>
                </a:solidFill>
              </a:rPr>
              <a:t>majeure</a:t>
            </a:r>
            <a:r>
              <a:rPr lang="fr-BE" sz="1800" dirty="0"/>
              <a:t>,...) </a:t>
            </a:r>
            <a:br>
              <a:rPr lang="fr-BE" sz="1800" dirty="0"/>
            </a:br>
            <a:r>
              <a:rPr lang="fr-BE" sz="1800" dirty="0">
                <a:sym typeface="Wingdings" panose="05000000000000000000" pitchFamily="2" charset="2"/>
              </a:rPr>
              <a:t> </a:t>
            </a:r>
            <a:r>
              <a:rPr lang="fr-BE" sz="1800" dirty="0"/>
              <a:t>Président de jury de votre filière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BE" sz="18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BE" sz="1800" dirty="0"/>
              <a:t>Vos cours de </a:t>
            </a:r>
            <a:r>
              <a:rPr lang="fr-BE" sz="1800" dirty="0">
                <a:solidFill>
                  <a:srgbClr val="289B38"/>
                </a:solidFill>
              </a:rPr>
              <a:t>mineure</a:t>
            </a:r>
            <a:r>
              <a:rPr lang="fr-BE" sz="1800" dirty="0"/>
              <a:t> (choix, horaires,...) </a:t>
            </a:r>
            <a:br>
              <a:rPr lang="fr-BE" sz="1800" dirty="0"/>
            </a:br>
            <a:r>
              <a:rPr lang="fr-BE" sz="1800" dirty="0">
                <a:sym typeface="Wingdings" panose="05000000000000000000" pitchFamily="2" charset="2"/>
              </a:rPr>
              <a:t> </a:t>
            </a:r>
            <a:r>
              <a:rPr lang="fr-BE" sz="1800" dirty="0"/>
              <a:t>Responsable de mineure(s)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BE" sz="18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BE" sz="1800" dirty="0"/>
              <a:t>La gestion de votre cursus (encodage,  validation,…)</a:t>
            </a:r>
            <a:br>
              <a:rPr lang="fr-BE" sz="1800" dirty="0"/>
            </a:br>
            <a:r>
              <a:rPr lang="fr-BE" sz="1800" dirty="0">
                <a:sym typeface="Wingdings" panose="05000000000000000000" pitchFamily="2" charset="2"/>
              </a:rPr>
              <a:t> </a:t>
            </a:r>
            <a:r>
              <a:rPr lang="fr-BE" sz="1800" dirty="0" err="1">
                <a:sym typeface="Wingdings" panose="05000000000000000000" pitchFamily="2" charset="2"/>
              </a:rPr>
              <a:t>Apparitorat</a:t>
            </a:r>
            <a:endParaRPr lang="fr-BE" sz="1800">
              <a:sym typeface="Wingdings" panose="05000000000000000000" pitchFamily="2" charset="2"/>
            </a:endParaRPr>
          </a:p>
          <a:p>
            <a:pPr marL="0" indent="0">
              <a:spcAft>
                <a:spcPts val="600"/>
              </a:spcAft>
              <a:buNone/>
            </a:pPr>
            <a:endParaRPr lang="fr-BE" sz="1800" dirty="0"/>
          </a:p>
          <a:p>
            <a:pPr>
              <a:buNone/>
            </a:pPr>
            <a:r>
              <a:rPr lang="fr-BE" sz="1800" dirty="0"/>
              <a:t>Pour rencontrer votre Président de jury ou le responsable de la mineure choisie, </a:t>
            </a:r>
          </a:p>
          <a:p>
            <a:pPr>
              <a:buNone/>
            </a:pPr>
            <a:r>
              <a:rPr lang="fr-BE" sz="1800" dirty="0"/>
              <a:t>veuillez vous munir de vos </a:t>
            </a:r>
            <a:r>
              <a:rPr lang="fr-BE" sz="1800" u="sng" dirty="0"/>
              <a:t>BULLETINS</a:t>
            </a:r>
            <a:r>
              <a:rPr lang="fr-BE" sz="1800" dirty="0"/>
              <a:t> (téléchargeables sur votre Portail </a:t>
            </a:r>
            <a:r>
              <a:rPr lang="fr-BE" sz="1800" dirty="0" err="1"/>
              <a:t>myULiege</a:t>
            </a:r>
            <a:r>
              <a:rPr lang="fr-BE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661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Restons en contact !</a:t>
            </a:r>
          </a:p>
        </p:txBody>
      </p:sp>
    </p:spTree>
    <p:extLst>
      <p:ext uri="{BB962C8B-B14F-4D97-AF65-F5344CB8AC3E}">
        <p14:creationId xmlns:p14="http://schemas.microsoft.com/office/powerpoint/2010/main" val="28990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Page Facebook</a:t>
            </a:r>
          </a:p>
        </p:txBody>
      </p:sp>
      <p:sp>
        <p:nvSpPr>
          <p:cNvPr id="7" name="Rectangl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199" y="1626861"/>
            <a:ext cx="60888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200" dirty="0"/>
              <a:t>      </a:t>
            </a:r>
            <a:r>
              <a:rPr lang="fr-BE" sz="2200" i="1" dirty="0" err="1"/>
              <a:t>ULiège</a:t>
            </a:r>
            <a:r>
              <a:rPr lang="fr-BE" sz="2200" i="1" dirty="0"/>
              <a:t> – Faculté de Philosophie &amp; Lettres   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125980"/>
            <a:ext cx="3017520" cy="3017520"/>
          </a:xfrm>
          <a:prstGeom prst="rect">
            <a:avLst/>
          </a:prstGeom>
        </p:spPr>
      </p:pic>
      <p:sp>
        <p:nvSpPr>
          <p:cNvPr id="11" name="Titre 2"/>
          <p:cNvSpPr txBox="1">
            <a:spLocks/>
          </p:cNvSpPr>
          <p:nvPr/>
        </p:nvSpPr>
        <p:spPr>
          <a:xfrm>
            <a:off x="402492" y="2527876"/>
            <a:ext cx="4278924" cy="56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00843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900" dirty="0"/>
              <a:t>Page Web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21354" y="3334316"/>
            <a:ext cx="4537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sz="2200" dirty="0"/>
          </a:p>
          <a:p>
            <a:r>
              <a:rPr lang="fr-BE" sz="2200" dirty="0">
                <a:hlinkClick r:id="rId3"/>
              </a:rPr>
              <a:t>https://facphl.uliege.be</a:t>
            </a:r>
            <a:r>
              <a:rPr lang="fr-BE" sz="2200" dirty="0"/>
              <a:t>    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4" y="3511457"/>
            <a:ext cx="2644140" cy="670560"/>
          </a:xfrm>
          <a:prstGeom prst="rect">
            <a:avLst/>
          </a:prstGeom>
        </p:spPr>
      </p:pic>
      <p:pic>
        <p:nvPicPr>
          <p:cNvPr id="10" name="Imag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2" y="1410304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70065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2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199" y="1254746"/>
            <a:ext cx="8229600" cy="799972"/>
          </a:xfrm>
        </p:spPr>
        <p:txBody>
          <a:bodyPr>
            <a:normAutofit fontScale="70000" lnSpcReduction="20000"/>
          </a:bodyPr>
          <a:lstStyle/>
          <a:p>
            <a:endParaRPr lang="fr-FR" dirty="0"/>
          </a:p>
          <a:p>
            <a:r>
              <a:rPr lang="fr-FR" sz="3500" dirty="0"/>
              <a:t>Soit vous avez </a:t>
            </a:r>
            <a:r>
              <a:rPr lang="fr-FR" sz="3500" b="1" u="sng" dirty="0"/>
              <a:t>15 crédits résiduels ou moins en bachelier</a:t>
            </a:r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57199" y="640675"/>
            <a:ext cx="7639171" cy="567349"/>
          </a:xfrm>
        </p:spPr>
        <p:txBody>
          <a:bodyPr>
            <a:normAutofit fontScale="90000"/>
          </a:bodyPr>
          <a:lstStyle/>
          <a:p>
            <a:r>
              <a:rPr lang="fr-FR" dirty="0"/>
              <a:t>Au début de cette année académique…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13599" y="1923926"/>
            <a:ext cx="6689969" cy="20093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BE" dirty="0">
                <a:sym typeface="Wingdings" panose="05000000000000000000" pitchFamily="2" charset="2"/>
              </a:rPr>
              <a:t>V</a:t>
            </a:r>
            <a:r>
              <a:rPr lang="fr-BE" dirty="0"/>
              <a:t>ous pourrez vous inscrire au master</a:t>
            </a:r>
            <a:r>
              <a:rPr lang="fr-BE" b="1" dirty="0"/>
              <a:t> </a:t>
            </a:r>
            <a:r>
              <a:rPr lang="fr-BE" dirty="0"/>
              <a:t>avec une inscription technique en bachelier. Votre PAE pourra compter jusqu’à 75 crédits, soit les 15 crédits du bachelier + les 60 crédits du master. Vous aurez alors deux PAE, un pour le bachelier et un pour le master.</a:t>
            </a:r>
          </a:p>
        </p:txBody>
      </p:sp>
    </p:spTree>
    <p:extLst>
      <p:ext uri="{BB962C8B-B14F-4D97-AF65-F5344CB8AC3E}">
        <p14:creationId xmlns:p14="http://schemas.microsoft.com/office/powerpoint/2010/main" val="10445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199" y="938247"/>
            <a:ext cx="8413148" cy="13527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sz="4800" dirty="0"/>
              <a:t>Soit vous avez </a:t>
            </a:r>
            <a:r>
              <a:rPr lang="fr-FR" sz="4800" b="1" u="sng" dirty="0"/>
              <a:t>plus de 15 crédits résiduels en bachelier</a:t>
            </a:r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r>
              <a:rPr lang="fr-FR" sz="2800" dirty="0"/>
              <a:t>    </a:t>
            </a:r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57199" y="640675"/>
            <a:ext cx="7639171" cy="567349"/>
          </a:xfrm>
        </p:spPr>
        <p:txBody>
          <a:bodyPr>
            <a:normAutofit fontScale="90000"/>
          </a:bodyPr>
          <a:lstStyle/>
          <a:p>
            <a:r>
              <a:rPr lang="fr-FR" dirty="0"/>
              <a:t>Au début de cette année académique…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801875" y="1940763"/>
            <a:ext cx="74988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BE" dirty="0">
                <a:sym typeface="Wingdings" panose="05000000000000000000" pitchFamily="2" charset="2"/>
              </a:rPr>
              <a:t>V</a:t>
            </a:r>
            <a:r>
              <a:rPr lang="fr-BE" dirty="0"/>
              <a:t>ous </a:t>
            </a:r>
            <a:r>
              <a:rPr lang="fr-BE" b="1" dirty="0"/>
              <a:t>resterez inscrit en bachelier</a:t>
            </a:r>
            <a:r>
              <a:rPr lang="fr-BE" dirty="0"/>
              <a:t>, avec une inscription technique en master, pour un total de 60 crédits maximum, soit : tous les crédits résiduels du bachelier + complément de crédits du master. Vous aurez alors deux PAE, un pour le bachelier et un pour le master. Dans ce cas, l’inscription en master sera soumise à l’autorisation des jurys des deux cycles.</a:t>
            </a:r>
          </a:p>
          <a:p>
            <a:endParaRPr lang="fr-BE" dirty="0"/>
          </a:p>
          <a:p>
            <a:r>
              <a:rPr lang="fr-BE" dirty="0">
                <a:solidFill>
                  <a:srgbClr val="FF0000"/>
                </a:solidFill>
              </a:rPr>
              <a:t>Attention : en 2023-2024, il ne sera plus possible d’inscrire des cours de master dans votre PAE.</a:t>
            </a:r>
          </a:p>
        </p:txBody>
      </p:sp>
    </p:spTree>
    <p:extLst>
      <p:ext uri="{BB962C8B-B14F-4D97-AF65-F5344CB8AC3E}">
        <p14:creationId xmlns:p14="http://schemas.microsoft.com/office/powerpoint/2010/main" val="347985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1999" y="3200021"/>
            <a:ext cx="778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000" b="1" dirty="0"/>
              <a:t>Le TFE ne peut être inscrit au PAE tant que les crédits du bachelier ne sont pas acquis.</a:t>
            </a:r>
            <a:endParaRPr lang="fr-BE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0" y="836245"/>
            <a:ext cx="233172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8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Choix des mineures</a:t>
            </a:r>
          </a:p>
        </p:txBody>
      </p:sp>
    </p:spTree>
    <p:extLst>
      <p:ext uri="{BB962C8B-B14F-4D97-AF65-F5344CB8AC3E}">
        <p14:creationId xmlns:p14="http://schemas.microsoft.com/office/powerpoint/2010/main" val="69947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57199" y="275880"/>
            <a:ext cx="7639171" cy="567349"/>
          </a:xfrm>
        </p:spPr>
        <p:txBody>
          <a:bodyPr>
            <a:normAutofit fontScale="90000"/>
          </a:bodyPr>
          <a:lstStyle/>
          <a:p>
            <a:r>
              <a:rPr lang="fr-FR" dirty="0"/>
              <a:t>Réforme des mineures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61984" y="843230"/>
            <a:ext cx="8229600" cy="3627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43B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43B"/>
              </a:buClr>
              <a:buFont typeface="Arial"/>
              <a:buChar char="‑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43B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43B"/>
              </a:buClr>
              <a:buFont typeface="Arial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43B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fr-BE" sz="2200" dirty="0"/>
              <a:t>Pour permettre un choix réel (plus de conflits horaires)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fr-BE" sz="2200" dirty="0"/>
              <a:t>Tout le monde entre dans le nouveau système (nouvel intitulé sur le diplôme)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fr-BE" sz="2200" dirty="0"/>
              <a:t>Régime transitoire d’un an :</a:t>
            </a:r>
          </a:p>
          <a:p>
            <a:pPr lvl="1">
              <a:spcAft>
                <a:spcPts val="400"/>
              </a:spcAft>
            </a:pPr>
            <a:r>
              <a:rPr lang="fr-BE" sz="2200" b="1" dirty="0" err="1"/>
              <a:t>ssi</a:t>
            </a:r>
            <a:r>
              <a:rPr lang="fr-BE" sz="2200" b="1" dirty="0"/>
              <a:t> vous avez réussi les 10 crédits de B2</a:t>
            </a:r>
            <a:r>
              <a:rPr lang="fr-BE" sz="2200" dirty="0"/>
              <a:t>, possibilité de poursuivre la mineure choisie en 2021-2022 </a:t>
            </a:r>
          </a:p>
          <a:p>
            <a:pPr lvl="1">
              <a:spcAft>
                <a:spcPts val="400"/>
              </a:spcAft>
            </a:pPr>
            <a:r>
              <a:rPr lang="fr-BE" sz="2200" b="1" dirty="0"/>
              <a:t>si vous avez réussi seulement 5 crédits de B2 et que vous choisissez la nouvelle mineure correspondante</a:t>
            </a:r>
            <a:r>
              <a:rPr lang="fr-BE" sz="2200" dirty="0"/>
              <a:t>, les 5 crédits réussis seront valorisés.</a:t>
            </a:r>
          </a:p>
        </p:txBody>
      </p:sp>
    </p:spTree>
    <p:extLst>
      <p:ext uri="{BB962C8B-B14F-4D97-AF65-F5344CB8AC3E}">
        <p14:creationId xmlns:p14="http://schemas.microsoft.com/office/powerpoint/2010/main" val="178947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57199" y="275880"/>
            <a:ext cx="7639171" cy="567349"/>
          </a:xfrm>
        </p:spPr>
        <p:txBody>
          <a:bodyPr>
            <a:normAutofit fontScale="90000"/>
          </a:bodyPr>
          <a:lstStyle/>
          <a:p>
            <a:r>
              <a:rPr lang="fr-FR" dirty="0"/>
              <a:t>Les nouvelles mineures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61984" y="559555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43B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43B"/>
              </a:buClr>
              <a:buFont typeface="Arial"/>
              <a:buChar char="‑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43B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43B"/>
              </a:buClr>
              <a:buFont typeface="Arial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43B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fr-BE" sz="2300" b="1" dirty="0"/>
          </a:p>
          <a:p>
            <a:pPr lvl="1">
              <a:spcAft>
                <a:spcPts val="400"/>
              </a:spcAft>
            </a:pPr>
            <a:r>
              <a:rPr lang="fr-BE" sz="1500" dirty="0"/>
              <a:t>Mineure en Art, archéologie, musique - Esthétique (Responsable : Benoit </a:t>
            </a:r>
            <a:r>
              <a:rPr lang="fr-BE" sz="1500" cap="small" dirty="0"/>
              <a:t>van den </a:t>
            </a:r>
            <a:r>
              <a:rPr lang="fr-BE" sz="1500" cap="small" dirty="0" err="1"/>
              <a:t>Bossche</a:t>
            </a:r>
            <a:r>
              <a:rPr lang="fr-BE" sz="1500" dirty="0"/>
              <a:t>)</a:t>
            </a:r>
          </a:p>
          <a:p>
            <a:pPr lvl="1">
              <a:spcAft>
                <a:spcPts val="400"/>
              </a:spcAft>
            </a:pPr>
            <a:r>
              <a:rPr lang="fr-BE" sz="1500" dirty="0"/>
              <a:t>Mineure en Arts de la scène (Responsable : Christophe </a:t>
            </a:r>
            <a:r>
              <a:rPr lang="fr-BE" sz="1500" cap="small" dirty="0"/>
              <a:t>Pirenne</a:t>
            </a:r>
            <a:r>
              <a:rPr lang="fr-BE" sz="1500" dirty="0"/>
              <a:t>)</a:t>
            </a:r>
          </a:p>
          <a:p>
            <a:pPr lvl="1">
              <a:spcAft>
                <a:spcPts val="400"/>
              </a:spcAft>
            </a:pPr>
            <a:r>
              <a:rPr lang="fr-BE" sz="1500" dirty="0"/>
              <a:t>Mineure en Cultures populaires (Responsable : </a:t>
            </a:r>
            <a:r>
              <a:rPr lang="fr-BE" sz="1500" dirty="0" err="1"/>
              <a:t>Björn</a:t>
            </a:r>
            <a:r>
              <a:rPr lang="fr-BE" sz="1500" dirty="0"/>
              <a:t>-Olav </a:t>
            </a:r>
            <a:r>
              <a:rPr lang="fr-BE" sz="1500" cap="small" dirty="0" err="1"/>
              <a:t>Dozo</a:t>
            </a:r>
            <a:r>
              <a:rPr lang="fr-BE" sz="1500" dirty="0"/>
              <a:t>)</a:t>
            </a:r>
          </a:p>
          <a:p>
            <a:pPr lvl="1">
              <a:spcAft>
                <a:spcPts val="400"/>
              </a:spcAft>
            </a:pPr>
            <a:r>
              <a:rPr lang="fr-BE" sz="1500" dirty="0"/>
              <a:t>Mineure en Héritages modernes des Cultures antiques et médiévales (Responsable : Florence </a:t>
            </a:r>
            <a:r>
              <a:rPr lang="fr-BE" sz="1500" cap="small" dirty="0"/>
              <a:t>Close</a:t>
            </a:r>
            <a:r>
              <a:rPr lang="fr-BE" sz="1500" dirty="0"/>
              <a:t>)</a:t>
            </a:r>
          </a:p>
          <a:p>
            <a:pPr lvl="1">
              <a:spcAft>
                <a:spcPts val="400"/>
              </a:spcAft>
            </a:pPr>
            <a:r>
              <a:rPr lang="fr-BE" sz="1500" dirty="0"/>
              <a:t>Mineure en Humanités et Sciences humaines (Responsable : Bruno </a:t>
            </a:r>
            <a:r>
              <a:rPr lang="fr-BE" sz="1500" cap="small" dirty="0"/>
              <a:t>Leclercq</a:t>
            </a:r>
            <a:r>
              <a:rPr lang="fr-BE" sz="1500" dirty="0"/>
              <a:t>)</a:t>
            </a:r>
          </a:p>
          <a:p>
            <a:pPr lvl="1">
              <a:spcAft>
                <a:spcPts val="400"/>
              </a:spcAft>
            </a:pPr>
            <a:r>
              <a:rPr lang="fr-BE" sz="1500" dirty="0"/>
              <a:t>Mineure en Langues anciennes et modernes (Différents responsables selon la langue choisie)</a:t>
            </a:r>
          </a:p>
          <a:p>
            <a:pPr lvl="1">
              <a:spcAft>
                <a:spcPts val="400"/>
              </a:spcAft>
            </a:pPr>
            <a:r>
              <a:rPr lang="fr-BE" sz="1500" dirty="0"/>
              <a:t>Mineure en Linguistique (Responsable : Philippe </a:t>
            </a:r>
            <a:r>
              <a:rPr lang="fr-BE" sz="1500" cap="small" dirty="0" err="1"/>
              <a:t>Swennen</a:t>
            </a:r>
            <a:r>
              <a:rPr lang="fr-BE" sz="1500" dirty="0"/>
              <a:t>)</a:t>
            </a:r>
          </a:p>
          <a:p>
            <a:pPr lvl="1">
              <a:spcAft>
                <a:spcPts val="400"/>
              </a:spcAft>
            </a:pPr>
            <a:r>
              <a:rPr lang="fr-BE" sz="1500" dirty="0"/>
              <a:t>Mineure en Littérature (Responsable : Alvaro </a:t>
            </a:r>
            <a:r>
              <a:rPr lang="fr-BE" sz="1500" cap="small" dirty="0" err="1"/>
              <a:t>Ceballos</a:t>
            </a:r>
            <a:r>
              <a:rPr lang="fr-BE" sz="1500" cap="small" dirty="0"/>
              <a:t> </a:t>
            </a:r>
            <a:r>
              <a:rPr lang="fr-BE" sz="1500" cap="small" dirty="0" err="1"/>
              <a:t>Viro</a:t>
            </a:r>
            <a:r>
              <a:rPr lang="fr-BE" sz="1500" cap="small" dirty="0"/>
              <a:t> </a:t>
            </a:r>
            <a:r>
              <a:rPr lang="fr-BE" sz="1500" dirty="0"/>
              <a:t>et Vera </a:t>
            </a:r>
            <a:r>
              <a:rPr lang="fr-BE" sz="1500" cap="small" dirty="0" err="1"/>
              <a:t>Viehöver</a:t>
            </a:r>
            <a:r>
              <a:rPr lang="fr-BE" sz="1500" dirty="0"/>
              <a:t>)</a:t>
            </a:r>
          </a:p>
          <a:p>
            <a:pPr lvl="1">
              <a:spcAft>
                <a:spcPts val="400"/>
              </a:spcAft>
            </a:pPr>
            <a:r>
              <a:rPr lang="fr-BE" sz="1500" dirty="0"/>
              <a:t>Mineure en Sciences (Responsable : Laurence </a:t>
            </a:r>
            <a:r>
              <a:rPr lang="fr-BE" sz="1500" cap="small" dirty="0" err="1"/>
              <a:t>Bouquiaux</a:t>
            </a:r>
            <a:r>
              <a:rPr lang="fr-BE" sz="1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61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57199" y="275880"/>
            <a:ext cx="7639171" cy="567349"/>
          </a:xfrm>
        </p:spPr>
        <p:txBody>
          <a:bodyPr>
            <a:normAutofit fontScale="90000"/>
          </a:bodyPr>
          <a:lstStyle/>
          <a:p>
            <a:r>
              <a:rPr lang="fr-FR" dirty="0"/>
              <a:t>Tableau des correspondances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61984" y="559555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43B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43B"/>
              </a:buClr>
              <a:buFont typeface="Arial"/>
              <a:buChar char="‑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43B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43B"/>
              </a:buClr>
              <a:buFont typeface="Arial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43B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fr-BE" sz="2300" b="1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158798"/>
              </p:ext>
            </p:extLst>
          </p:nvPr>
        </p:nvGraphicFramePr>
        <p:xfrm>
          <a:off x="853889" y="823203"/>
          <a:ext cx="6958853" cy="4081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1253">
                  <a:extLst>
                    <a:ext uri="{9D8B030D-6E8A-4147-A177-3AD203B41FA5}">
                      <a16:colId xmlns:a16="http://schemas.microsoft.com/office/drawing/2014/main" val="414565615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435257918"/>
                    </a:ext>
                  </a:extLst>
                </a:gridCol>
              </a:tblGrid>
              <a:tr h="184693">
                <a:tc>
                  <a:txBody>
                    <a:bodyPr/>
                    <a:lstStyle/>
                    <a:p>
                      <a:pPr algn="ctr" fontAlgn="b"/>
                      <a:r>
                        <a:rPr lang="fr-BE" sz="700" b="1" u="none" strike="noStrike" dirty="0">
                          <a:effectLst/>
                        </a:rPr>
                        <a:t>2021-2022</a:t>
                      </a:r>
                      <a:endParaRPr lang="fr-B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700" b="1" u="none" strike="noStrike" dirty="0">
                          <a:effectLst/>
                        </a:rPr>
                        <a:t>2022-2023</a:t>
                      </a:r>
                      <a:endParaRPr lang="fr-B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extLst>
                  <a:ext uri="{0D108BD9-81ED-4DB2-BD59-A6C34878D82A}">
                    <a16:rowId xmlns:a16="http://schemas.microsoft.com/office/drawing/2014/main" val="422070344"/>
                  </a:ext>
                </a:extLst>
              </a:tr>
              <a:tr h="184693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Mineure disciplinaire en Philosophie</a:t>
                      </a:r>
                      <a:endParaRPr lang="fr-BE" sz="700" b="0" i="0" u="none" strike="noStrike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Humanités et Sciences humaines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extLst>
                  <a:ext uri="{0D108BD9-81ED-4DB2-BD59-A6C34878D82A}">
                    <a16:rowId xmlns:a16="http://schemas.microsoft.com/office/drawing/2014/main" val="781088650"/>
                  </a:ext>
                </a:extLst>
              </a:tr>
              <a:tr h="184693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Mineure disciplinaire en Langues et lettres françaises et romanes</a:t>
                      </a:r>
                      <a:endParaRPr lang="fr-BE" sz="700" b="0" i="0" u="none" strike="noStrike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Littérature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extLst>
                  <a:ext uri="{0D108BD9-81ED-4DB2-BD59-A6C34878D82A}">
                    <a16:rowId xmlns:a16="http://schemas.microsoft.com/office/drawing/2014/main" val="1042935855"/>
                  </a:ext>
                </a:extLst>
              </a:tr>
              <a:tr h="184693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Mineure disciplinaire en Langues et lettres modernes</a:t>
                      </a:r>
                      <a:endParaRPr lang="fr-BE" sz="7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 dirty="0">
                          <a:effectLst/>
                        </a:rPr>
                        <a:t>Langues anciennes et modernes, module Langues germaniques</a:t>
                      </a:r>
                    </a:p>
                    <a:p>
                      <a:pPr algn="l" fontAlgn="b"/>
                      <a:r>
                        <a:rPr lang="fr-BE" sz="700" i="1" u="none" strike="noStrike" dirty="0">
                          <a:effectLst/>
                        </a:rPr>
                        <a:t>(Offre transitoire aux étudiants étudiant l'anglais, l'espagnol ou l'italien)</a:t>
                      </a:r>
                      <a:endParaRPr lang="fr-BE" sz="7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extLst>
                  <a:ext uri="{0D108BD9-81ED-4DB2-BD59-A6C34878D82A}">
                    <a16:rowId xmlns:a16="http://schemas.microsoft.com/office/drawing/2014/main" val="3350469201"/>
                  </a:ext>
                </a:extLst>
              </a:tr>
              <a:tr h="184693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Mineure disciplinaire en Langues et lettres classiques</a:t>
                      </a:r>
                      <a:endParaRPr lang="fr-BE" sz="7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 dirty="0">
                          <a:effectLst/>
                        </a:rPr>
                        <a:t>Langues anciennes et modernes, module Langues classiques</a:t>
                      </a:r>
                      <a:endParaRPr lang="fr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extLst>
                  <a:ext uri="{0D108BD9-81ED-4DB2-BD59-A6C34878D82A}">
                    <a16:rowId xmlns:a16="http://schemas.microsoft.com/office/drawing/2014/main" val="3315454946"/>
                  </a:ext>
                </a:extLst>
              </a:tr>
              <a:tr h="184693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Mineure disciplinaire en Langues et lettre orientales</a:t>
                      </a:r>
                      <a:endParaRPr lang="fr-BE" sz="700" b="0" i="0" u="none" strike="noStrike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Langues anciennes et modernes, module Langues orientales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extLst>
                  <a:ext uri="{0D108BD9-81ED-4DB2-BD59-A6C34878D82A}">
                    <a16:rowId xmlns:a16="http://schemas.microsoft.com/office/drawing/2014/main" val="1192864674"/>
                  </a:ext>
                </a:extLst>
              </a:tr>
              <a:tr h="184693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Mineure en Langues et civilisations de l'Asie orientale (Chine/Japon)</a:t>
                      </a:r>
                      <a:endParaRPr lang="fr-BE" sz="7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Langues anciennes et modernes, module Langues orientales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extLst>
                  <a:ext uri="{0D108BD9-81ED-4DB2-BD59-A6C34878D82A}">
                    <a16:rowId xmlns:a16="http://schemas.microsoft.com/office/drawing/2014/main" val="1745059836"/>
                  </a:ext>
                </a:extLst>
              </a:tr>
              <a:tr h="184693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 dirty="0">
                          <a:effectLst/>
                        </a:rPr>
                        <a:t>Mineure disciplinaire en Histoire</a:t>
                      </a:r>
                      <a:endParaRPr lang="fr-BE" sz="700" b="0" i="0" u="none" strike="noStrike" dirty="0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 dirty="0">
                          <a:effectLst/>
                        </a:rPr>
                        <a:t>Héritages modernes des Cultures antiques et médiévales</a:t>
                      </a:r>
                    </a:p>
                    <a:p>
                      <a:pPr algn="l" fontAlgn="b"/>
                      <a:r>
                        <a:rPr lang="fr-BE" sz="700" u="none" strike="noStrike" dirty="0">
                          <a:effectLst/>
                        </a:rPr>
                        <a:t>Art, archéologie, musique – Esthétique</a:t>
                      </a:r>
                    </a:p>
                    <a:p>
                      <a:pPr algn="l" fontAlgn="b"/>
                      <a:r>
                        <a:rPr lang="fr-BE" sz="700" u="none" strike="noStrike" dirty="0">
                          <a:effectLst/>
                        </a:rPr>
                        <a:t>Humanités et Sciences humaines</a:t>
                      </a:r>
                      <a:endParaRPr lang="fr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extLst>
                  <a:ext uri="{0D108BD9-81ED-4DB2-BD59-A6C34878D82A}">
                    <a16:rowId xmlns:a16="http://schemas.microsoft.com/office/drawing/2014/main" val="4134160138"/>
                  </a:ext>
                </a:extLst>
              </a:tr>
              <a:tr h="184693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Mineure disciplinaire en Histoire de l'art et archéologie</a:t>
                      </a:r>
                      <a:endParaRPr lang="fr-BE" sz="700" b="0" i="0" u="none" strike="noStrike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Art, archéologie, musique - Esthétique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extLst>
                  <a:ext uri="{0D108BD9-81ED-4DB2-BD59-A6C34878D82A}">
                    <a16:rowId xmlns:a16="http://schemas.microsoft.com/office/drawing/2014/main" val="782628044"/>
                  </a:ext>
                </a:extLst>
              </a:tr>
              <a:tr h="184693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Mineure disciplinaire en Histoire de la Musique - Musicologie</a:t>
                      </a:r>
                      <a:endParaRPr lang="fr-BE" sz="700" b="0" i="0" u="none" strike="noStrike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 dirty="0">
                          <a:effectLst/>
                        </a:rPr>
                        <a:t>Art, archéologie, musique – Esthétique</a:t>
                      </a:r>
                    </a:p>
                    <a:p>
                      <a:pPr algn="l" fontAlgn="b"/>
                      <a:r>
                        <a:rPr lang="fr-BE" sz="700" u="none" strike="noStrike" dirty="0">
                          <a:effectLst/>
                        </a:rPr>
                        <a:t>Arts de la scène</a:t>
                      </a:r>
                      <a:endParaRPr lang="fr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extLst>
                  <a:ext uri="{0D108BD9-81ED-4DB2-BD59-A6C34878D82A}">
                    <a16:rowId xmlns:a16="http://schemas.microsoft.com/office/drawing/2014/main" val="2453515512"/>
                  </a:ext>
                </a:extLst>
              </a:tr>
              <a:tr h="184693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Mineure disciplinaire en Arts et sciences de la communication</a:t>
                      </a:r>
                      <a:endParaRPr lang="fr-BE" sz="700" b="0" i="0" u="none" strike="noStrike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 dirty="0">
                          <a:effectLst/>
                        </a:rPr>
                        <a:t>Cultures populaires</a:t>
                      </a:r>
                    </a:p>
                    <a:p>
                      <a:pPr algn="l" fontAlgn="b"/>
                      <a:r>
                        <a:rPr lang="fr-BE" sz="700" u="none" strike="noStrike" dirty="0">
                          <a:effectLst/>
                        </a:rPr>
                        <a:t>Arts de la scène</a:t>
                      </a:r>
                      <a:endParaRPr lang="fr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extLst>
                  <a:ext uri="{0D108BD9-81ED-4DB2-BD59-A6C34878D82A}">
                    <a16:rowId xmlns:a16="http://schemas.microsoft.com/office/drawing/2014/main" val="2351692745"/>
                  </a:ext>
                </a:extLst>
              </a:tr>
              <a:tr h="184693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Mineure en Philosophie et sciences humaines</a:t>
                      </a:r>
                      <a:endParaRPr lang="fr-BE" sz="7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Humanités et Sciences humaines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extLst>
                  <a:ext uri="{0D108BD9-81ED-4DB2-BD59-A6C34878D82A}">
                    <a16:rowId xmlns:a16="http://schemas.microsoft.com/office/drawing/2014/main" val="1524446471"/>
                  </a:ext>
                </a:extLst>
              </a:tr>
              <a:tr h="184693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Mineure en Philosophie et sciences</a:t>
                      </a:r>
                      <a:endParaRPr lang="fr-BE" sz="7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Sciences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extLst>
                  <a:ext uri="{0D108BD9-81ED-4DB2-BD59-A6C34878D82A}">
                    <a16:rowId xmlns:a16="http://schemas.microsoft.com/office/drawing/2014/main" val="895004176"/>
                  </a:ext>
                </a:extLst>
              </a:tr>
              <a:tr h="184693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Mineure en Linguistique et Philosophie du langage</a:t>
                      </a:r>
                      <a:endParaRPr lang="fr-BE" sz="7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Linguistique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extLst>
                  <a:ext uri="{0D108BD9-81ED-4DB2-BD59-A6C34878D82A}">
                    <a16:rowId xmlns:a16="http://schemas.microsoft.com/office/drawing/2014/main" val="1386983856"/>
                  </a:ext>
                </a:extLst>
              </a:tr>
              <a:tr h="184693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Mineure en Littérature générale et comparée</a:t>
                      </a:r>
                      <a:endParaRPr lang="fr-BE" sz="7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 dirty="0">
                          <a:effectLst/>
                        </a:rPr>
                        <a:t>Littérature</a:t>
                      </a:r>
                      <a:endParaRPr lang="fr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extLst>
                  <a:ext uri="{0D108BD9-81ED-4DB2-BD59-A6C34878D82A}">
                    <a16:rowId xmlns:a16="http://schemas.microsoft.com/office/drawing/2014/main" val="4227722587"/>
                  </a:ext>
                </a:extLst>
              </a:tr>
              <a:tr h="184693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Mineure en Cultures populaires</a:t>
                      </a:r>
                      <a:endParaRPr lang="fr-BE" sz="7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Cultures populaires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extLst>
                  <a:ext uri="{0D108BD9-81ED-4DB2-BD59-A6C34878D82A}">
                    <a16:rowId xmlns:a16="http://schemas.microsoft.com/office/drawing/2014/main" val="136530576"/>
                  </a:ext>
                </a:extLst>
              </a:tr>
              <a:tr h="184693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Mineure en Antiquité gréco-romaine</a:t>
                      </a:r>
                      <a:endParaRPr lang="fr-BE" sz="700" b="0" i="0" u="none" strike="noStrike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Héritages modernes des Cultures antiques et médiévales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extLst>
                  <a:ext uri="{0D108BD9-81ED-4DB2-BD59-A6C34878D82A}">
                    <a16:rowId xmlns:a16="http://schemas.microsoft.com/office/drawing/2014/main" val="4258358916"/>
                  </a:ext>
                </a:extLst>
              </a:tr>
              <a:tr h="184693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Mineure en Esthétique, sémiologie et arts du spectacle</a:t>
                      </a:r>
                      <a:endParaRPr lang="fr-BE" sz="700" b="0" i="0" u="none" strike="noStrike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Arts de la scène </a:t>
                      </a:r>
                      <a:endParaRPr lang="fr-B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extLst>
                  <a:ext uri="{0D108BD9-81ED-4DB2-BD59-A6C34878D82A}">
                    <a16:rowId xmlns:a16="http://schemas.microsoft.com/office/drawing/2014/main" val="3075196148"/>
                  </a:ext>
                </a:extLst>
              </a:tr>
              <a:tr h="184693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Mineure Temps modernes - Époque contemporaine</a:t>
                      </a:r>
                      <a:endParaRPr lang="fr-BE" sz="700" b="0" i="0" u="none" strike="noStrike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 dirty="0">
                          <a:effectLst/>
                        </a:rPr>
                        <a:t>Cultures antiques et médiévales</a:t>
                      </a:r>
                    </a:p>
                    <a:p>
                      <a:pPr algn="l" fontAlgn="b"/>
                      <a:r>
                        <a:rPr lang="fr-BE" sz="700" u="none" strike="noStrike" dirty="0">
                          <a:effectLst/>
                        </a:rPr>
                        <a:t>Littérature</a:t>
                      </a:r>
                    </a:p>
                    <a:p>
                      <a:pPr algn="l" fontAlgn="b"/>
                      <a:r>
                        <a:rPr lang="fr-BE" sz="700" u="none" strike="noStrike" dirty="0">
                          <a:effectLst/>
                        </a:rPr>
                        <a:t>Humanités et Sciences humaines</a:t>
                      </a:r>
                      <a:endParaRPr lang="fr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extLst>
                  <a:ext uri="{0D108BD9-81ED-4DB2-BD59-A6C34878D82A}">
                    <a16:rowId xmlns:a16="http://schemas.microsoft.com/office/drawing/2014/main" val="256673359"/>
                  </a:ext>
                </a:extLst>
              </a:tr>
              <a:tr h="184693"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>
                          <a:effectLst/>
                        </a:rPr>
                        <a:t>Mineure en Art, Histoire et Pensées du Moyen Âge</a:t>
                      </a:r>
                      <a:endParaRPr lang="fr-BE" sz="700" b="0" i="0" u="none" strike="noStrike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700" u="none" strike="noStrike" dirty="0">
                          <a:effectLst/>
                        </a:rPr>
                        <a:t>Héritages modernes des Cultures antiques et médiévales</a:t>
                      </a:r>
                      <a:endParaRPr lang="fr-B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9" marR="6099" marT="6099" marB="0" anchor="ctr"/>
                </a:tc>
                <a:extLst>
                  <a:ext uri="{0D108BD9-81ED-4DB2-BD59-A6C34878D82A}">
                    <a16:rowId xmlns:a16="http://schemas.microsoft.com/office/drawing/2014/main" val="3808741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39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lnSpcReduction="1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3400</TotalTime>
  <Words>1536</Words>
  <Application>Microsoft Office PowerPoint</Application>
  <PresentationFormat>Affichage à l'écran (16:9)</PresentationFormat>
  <Paragraphs>182</Paragraphs>
  <Slides>24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Lucida Grande</vt:lpstr>
      <vt:lpstr>Wingdings</vt:lpstr>
      <vt:lpstr>Thème Office</vt:lpstr>
      <vt:lpstr>Journée d’accueil - Bloc 3 19 septembre 2022 </vt:lpstr>
      <vt:lpstr>Votre cursus et le décret « paysage »</vt:lpstr>
      <vt:lpstr>Au début de cette année académique…</vt:lpstr>
      <vt:lpstr>Au début de cette année académique…</vt:lpstr>
      <vt:lpstr>Présentation PowerPoint</vt:lpstr>
      <vt:lpstr>Choix des mineures</vt:lpstr>
      <vt:lpstr>Réforme des mineures</vt:lpstr>
      <vt:lpstr>Les nouvelles mineures</vt:lpstr>
      <vt:lpstr>Tableau des correspondances</vt:lpstr>
      <vt:lpstr>En pratique</vt:lpstr>
      <vt:lpstr>En pratique</vt:lpstr>
      <vt:lpstr>Services proposés par Guidance Etude</vt:lpstr>
      <vt:lpstr>Accompagnements tout au long de l’année</vt:lpstr>
      <vt:lpstr>Accompagnements ponctuels</vt:lpstr>
      <vt:lpstr>Parrainage</vt:lpstr>
      <vt:lpstr>Principe</vt:lpstr>
      <vt:lpstr>Objectif</vt:lpstr>
      <vt:lpstr>Où se procurer les informations ?</vt:lpstr>
      <vt:lpstr>Aide et permanence</vt:lpstr>
      <vt:lpstr>Pour toute question concernant…</vt:lpstr>
      <vt:lpstr>Restons en contact !</vt:lpstr>
      <vt:lpstr>Page Facebook</vt:lpstr>
      <vt:lpstr>Merci de votre attention !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Minon</dc:creator>
  <cp:lastModifiedBy>Rachel Vandewynckel</cp:lastModifiedBy>
  <cp:revision>171</cp:revision>
  <dcterms:created xsi:type="dcterms:W3CDTF">2018-03-13T16:35:22Z</dcterms:created>
  <dcterms:modified xsi:type="dcterms:W3CDTF">2022-09-15T11:38:06Z</dcterms:modified>
</cp:coreProperties>
</file>