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78" r:id="rId3"/>
    <p:sldId id="315" r:id="rId4"/>
    <p:sldId id="283" r:id="rId5"/>
    <p:sldId id="284" r:id="rId6"/>
    <p:sldId id="270" r:id="rId7"/>
    <p:sldId id="289" r:id="rId8"/>
    <p:sldId id="290" r:id="rId9"/>
    <p:sldId id="300" r:id="rId10"/>
    <p:sldId id="296" r:id="rId11"/>
    <p:sldId id="295" r:id="rId12"/>
    <p:sldId id="293" r:id="rId13"/>
    <p:sldId id="312" r:id="rId14"/>
    <p:sldId id="313" r:id="rId15"/>
    <p:sldId id="316" r:id="rId16"/>
    <p:sldId id="301" r:id="rId17"/>
    <p:sldId id="305" r:id="rId18"/>
    <p:sldId id="306" r:id="rId19"/>
    <p:sldId id="317" r:id="rId20"/>
    <p:sldId id="287" r:id="rId21"/>
    <p:sldId id="298" r:id="rId22"/>
    <p:sldId id="297" r:id="rId23"/>
    <p:sldId id="318" r:id="rId24"/>
    <p:sldId id="265" r:id="rId25"/>
    <p:sldId id="267" r:id="rId2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285">
          <p15:clr>
            <a:srgbClr val="A4A3A4"/>
          </p15:clr>
        </p15:guide>
        <p15:guide id="4" pos="54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B38"/>
    <a:srgbClr val="00843B"/>
    <a:srgbClr val="8C8B82"/>
    <a:srgbClr val="C6C0B4"/>
    <a:srgbClr val="E8E2DE"/>
    <a:srgbClr val="5FA4B0"/>
    <a:srgbClr val="0070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93077" autoAdjust="0"/>
  </p:normalViewPr>
  <p:slideViewPr>
    <p:cSldViewPr snapToGrid="0" snapToObjects="1">
      <p:cViewPr varScale="1">
        <p:scale>
          <a:sx n="78" d="100"/>
          <a:sy n="78" d="100"/>
        </p:scale>
        <p:origin x="1036" y="48"/>
      </p:cViewPr>
      <p:guideLst>
        <p:guide orient="horz" pos="259"/>
        <p:guide orient="horz" pos="1620"/>
        <p:guide pos="285"/>
        <p:guide pos="54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3" d="100"/>
          <a:sy n="103" d="100"/>
        </p:scale>
        <p:origin x="-38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3F5FB-08FB-B347-AB98-4ADD350AA490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B8460-0177-FC47-BD0D-1CFCF98011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2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D'INTRODUCTION 1 / page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r>
              <a:rPr lang="fr-FR" baseline="0" dirty="0"/>
              <a:t> </a:t>
            </a:r>
          </a:p>
          <a:p>
            <a:r>
              <a:rPr lang="fr-FR" baseline="0" dirty="0"/>
              <a:t>Si vous souhaitez modifier la photo de fond : 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Allez dans le menu « Affichage » &gt; « Masques » &gt; « Masque des diapositives »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Supprimez l’image du drapeau déjà présente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Allez dans « Insertion » &gt; « Photo » et chargez votre image (en veillant à la bonne qualité de celle-ci)</a:t>
            </a:r>
          </a:p>
          <a:p>
            <a:pPr marL="171450" indent="-171450">
              <a:buFontTx/>
              <a:buChar char="-"/>
            </a:pPr>
            <a:r>
              <a:rPr lang="fr-FR" baseline="0" dirty="0"/>
              <a:t>Placez celle-ci en « Arrière-plan » via le menu « Réorganiser »   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31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262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841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519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D'INTRODUCTION 2 / Page sans photo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449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D'INTRODUCTION 2 / Page sans photo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230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D'INTRODUCTION 2 / Page sans photo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8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311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D'INTRODUCTION 2 / Page sans photo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459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 FIN 1 / Possibilité de personnaliser</a:t>
            </a:r>
            <a:r>
              <a:rPr lang="fr-FR" baseline="0" dirty="0"/>
              <a:t> le texte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560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IDENTITÉ FACULTÉ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1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D'INTRODUCTION 2 / Page sans photo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80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13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64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437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PAGE D'INTRODUCTION 2 / Page sans photo</a:t>
            </a:r>
            <a:r>
              <a:rPr lang="fr-FR" baseline="0" dirty="0"/>
              <a:t> permettant l'insertion du titre de la présentation ainsi que d'autres infos (date, lieu, orateur, sous-titre,</a:t>
            </a:r>
            <a:r>
              <a:rPr lang="mr-IN" baseline="0" dirty="0"/>
              <a:t>…</a:t>
            </a:r>
            <a:r>
              <a:rPr lang="nl-BE" baseline="0" dirty="0"/>
              <a:t>)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76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04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693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PAGE DE</a:t>
            </a:r>
            <a:r>
              <a:rPr lang="fr-FR" baseline="0" dirty="0"/>
              <a:t> CONTENU 1 / Possibilité d'insérer du texte, des images, de la vidéo, des graphiques </a:t>
            </a:r>
            <a:r>
              <a:rPr lang="mr-IN" baseline="0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B8460-0177-FC47-BD0D-1CFCF980119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ond-PhilosophieLettres-16x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051" cy="5143500"/>
          </a:xfrm>
          <a:prstGeom prst="rect">
            <a:avLst/>
          </a:prstGeom>
        </p:spPr>
      </p:pic>
      <p:sp>
        <p:nvSpPr>
          <p:cNvPr id="17" name="Triangle rectangle 16"/>
          <p:cNvSpPr/>
          <p:nvPr userDrawn="1"/>
        </p:nvSpPr>
        <p:spPr>
          <a:xfrm rot="10800000" flipV="1">
            <a:off x="771865" y="931852"/>
            <a:ext cx="8372134" cy="4211649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/>
          <p:cNvSpPr/>
          <p:nvPr userDrawn="1"/>
        </p:nvSpPr>
        <p:spPr>
          <a:xfrm>
            <a:off x="1" y="2810694"/>
            <a:ext cx="4632534" cy="2332806"/>
          </a:xfrm>
          <a:prstGeom prst="rtTriangle">
            <a:avLst/>
          </a:prstGeom>
          <a:solidFill>
            <a:srgbClr val="00843B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rectangle 18"/>
          <p:cNvSpPr>
            <a:spLocks noChangeAspect="1"/>
          </p:cNvSpPr>
          <p:nvPr userDrawn="1"/>
        </p:nvSpPr>
        <p:spPr>
          <a:xfrm rot="10800000">
            <a:off x="4122130" y="1"/>
            <a:ext cx="5021870" cy="2520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0"/>
          <p:cNvSpPr>
            <a:spLocks noGrp="1"/>
          </p:cNvSpPr>
          <p:nvPr userDrawn="1">
            <p:ph type="title"/>
          </p:nvPr>
        </p:nvSpPr>
        <p:spPr>
          <a:xfrm>
            <a:off x="3656775" y="3607361"/>
            <a:ext cx="5152370" cy="521302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00843B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22" name="Espace réservé du texte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656775" y="4176675"/>
            <a:ext cx="5152370" cy="585698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9" name="Image 8" descr="uLIEGE_Faculte_PhilosophieLettres_Logo_RVB_pos@2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76" y="246730"/>
            <a:ext cx="2913560" cy="7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7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0"/>
            <a:ext cx="7099373" cy="5143500"/>
            <a:chOff x="0" y="0"/>
            <a:chExt cx="7099373" cy="5143500"/>
          </a:xfrm>
        </p:grpSpPr>
        <p:sp>
          <p:nvSpPr>
            <p:cNvPr id="14" name="Triangle rectangle 13"/>
            <p:cNvSpPr/>
            <p:nvPr userDrawn="1"/>
          </p:nvSpPr>
          <p:spPr>
            <a:xfrm flipV="1">
              <a:off x="1" y="0"/>
              <a:ext cx="4757430" cy="2395700"/>
            </a:xfrm>
            <a:prstGeom prst="rtTriangle">
              <a:avLst/>
            </a:prstGeom>
            <a:solidFill>
              <a:srgbClr val="008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rectangle 12"/>
            <p:cNvSpPr/>
            <p:nvPr userDrawn="1"/>
          </p:nvSpPr>
          <p:spPr>
            <a:xfrm>
              <a:off x="0" y="1568468"/>
              <a:ext cx="7099373" cy="3575032"/>
            </a:xfrm>
            <a:prstGeom prst="rtTriangle">
              <a:avLst/>
            </a:prstGeom>
            <a:solidFill>
              <a:srgbClr val="E6E6E6">
                <a:alpha val="5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3285075"/>
            <a:ext cx="5622328" cy="567349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843B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931026"/>
            <a:ext cx="5622328" cy="486486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Image 11" descr="uLIEGE_Faculte_PhilosophieLettres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20" y="69400"/>
            <a:ext cx="1990001" cy="5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275227"/>
            <a:ext cx="8229600" cy="34281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00843B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0" name="Image 9" descr="uLIEGE_PhilosophieLettres_U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21" y="74499"/>
            <a:ext cx="497119" cy="5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1" y="1278175"/>
            <a:ext cx="393566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725976" y="1278175"/>
            <a:ext cx="3963426" cy="33708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199" y="640675"/>
            <a:ext cx="7989521" cy="567349"/>
          </a:xfrm>
        </p:spPr>
        <p:txBody>
          <a:bodyPr>
            <a:normAutofit/>
          </a:bodyPr>
          <a:lstStyle>
            <a:lvl1pPr algn="l">
              <a:defRPr sz="3200" b="0">
                <a:solidFill>
                  <a:srgbClr val="00843B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2" name="Image 11" descr="uLIEGE_PhilosophieLettres_U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21" y="74499"/>
            <a:ext cx="497119" cy="5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LIEGE_PhilosophieLettres_U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21" y="74499"/>
            <a:ext cx="497119" cy="5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392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8C8B8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LIEGE_PhilosophieLettres_U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21" y="74499"/>
            <a:ext cx="497119" cy="5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7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8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843B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00843B"/>
                </a:solidFill>
              </a:defRPr>
            </a:lvl1pPr>
          </a:lstStyle>
          <a:p>
            <a:r>
              <a:rPr lang="fr-FR" dirty="0"/>
              <a:t>Merci de votre attention/</a:t>
            </a:r>
            <a:br>
              <a:rPr lang="fr-FR" dirty="0"/>
            </a:br>
            <a:r>
              <a:rPr lang="fr-FR" dirty="0"/>
              <a:t>Questions-suggestions/...</a:t>
            </a:r>
          </a:p>
        </p:txBody>
      </p:sp>
      <p:pic>
        <p:nvPicPr>
          <p:cNvPr id="8" name="Image 7" descr="uLIEGE_Faculte_PhilosophieLettres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20" y="246730"/>
            <a:ext cx="2913560" cy="7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r 12"/>
          <p:cNvGrpSpPr/>
          <p:nvPr userDrawn="1"/>
        </p:nvGrpSpPr>
        <p:grpSpPr>
          <a:xfrm>
            <a:off x="0" y="2271293"/>
            <a:ext cx="9145410" cy="2872676"/>
            <a:chOff x="0" y="2271293"/>
            <a:chExt cx="9145410" cy="2872676"/>
          </a:xfrm>
        </p:grpSpPr>
        <p:sp>
          <p:nvSpPr>
            <p:cNvPr id="14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8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Triangle isocèle 15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843B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1760836" y="1685990"/>
            <a:ext cx="5622328" cy="1180330"/>
          </a:xfrm>
        </p:spPr>
        <p:txBody>
          <a:bodyPr>
            <a:noAutofit/>
          </a:bodyPr>
          <a:lstStyle>
            <a:lvl1pPr algn="ctr">
              <a:defRPr sz="2400" b="0">
                <a:solidFill>
                  <a:srgbClr val="00843B"/>
                </a:solidFill>
              </a:defRPr>
            </a:lvl1pPr>
          </a:lstStyle>
          <a:p>
            <a:r>
              <a:rPr lang="fr-FR" dirty="0"/>
              <a:t>Merci de votre attention/</a:t>
            </a:r>
            <a:br>
              <a:rPr lang="fr-FR" dirty="0"/>
            </a:br>
            <a:r>
              <a:rPr lang="fr-FR" dirty="0"/>
              <a:t>Questions-suggestions/...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6328198" y="3952223"/>
            <a:ext cx="2465236" cy="875838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  <a:lvl2pPr marL="457200" indent="0" algn="r">
              <a:buNone/>
              <a:defRPr sz="1400"/>
            </a:lvl2pPr>
            <a:lvl3pPr marL="914400" indent="0" algn="r">
              <a:buNone/>
              <a:defRPr sz="1400"/>
            </a:lvl3pPr>
            <a:lvl4pPr marL="1371600" indent="0" algn="r">
              <a:buNone/>
              <a:defRPr sz="1400"/>
            </a:lvl4pPr>
            <a:lvl5pPr marL="1828800" indent="0" algn="r">
              <a:buNone/>
              <a:defRPr sz="1400"/>
            </a:lvl5pPr>
          </a:lstStyle>
          <a:p>
            <a:pPr lvl="0"/>
            <a:r>
              <a:rPr lang="fr-FR" sz="1400" dirty="0">
                <a:solidFill>
                  <a:srgbClr val="00843B"/>
                </a:solidFill>
              </a:rPr>
              <a:t>Contact</a:t>
            </a:r>
            <a:endParaRPr lang="fr-FR" dirty="0"/>
          </a:p>
          <a:p>
            <a:pPr lvl="0"/>
            <a:r>
              <a:rPr lang="fr-FR" dirty="0"/>
              <a:t>À compléter</a:t>
            </a:r>
          </a:p>
        </p:txBody>
      </p:sp>
      <p:pic>
        <p:nvPicPr>
          <p:cNvPr id="17" name="Image 16" descr="uLIEGE_Faculte_PhilosophieLettres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20" y="246730"/>
            <a:ext cx="2913560" cy="7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LIEGE_Faculte_PhilosophieLettres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28" y="2030849"/>
            <a:ext cx="4265744" cy="108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r 28"/>
          <p:cNvGrpSpPr/>
          <p:nvPr userDrawn="1"/>
        </p:nvGrpSpPr>
        <p:grpSpPr>
          <a:xfrm>
            <a:off x="0" y="2276498"/>
            <a:ext cx="9145410" cy="2872676"/>
            <a:chOff x="0" y="2271293"/>
            <a:chExt cx="9145410" cy="2872676"/>
          </a:xfrm>
        </p:grpSpPr>
        <p:sp>
          <p:nvSpPr>
            <p:cNvPr id="28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8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289B38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Triangle isocèle 3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289B38">
                <a:alpha val="4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8915" y="1987058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843B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2012181" y="2633009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9" name="Image 8" descr="uLIEGE_Faculte_PhilosophieLettres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220" y="246730"/>
            <a:ext cx="2913560" cy="7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FR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0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F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FR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" y="0"/>
            <a:ext cx="91416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3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iffres-ppt_16-9_EN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ULiege 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hiffres-ppt_EN-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" y="0"/>
            <a:ext cx="91437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150642"/>
            <a:chOff x="-5102" y="-5100"/>
            <a:chExt cx="9149101" cy="5150642"/>
          </a:xfrm>
        </p:grpSpPr>
        <p:sp>
          <p:nvSpPr>
            <p:cNvPr id="18" name="Triangle isocèle 17"/>
            <p:cNvSpPr/>
            <p:nvPr userDrawn="1"/>
          </p:nvSpPr>
          <p:spPr>
            <a:xfrm rot="5400000">
              <a:off x="1200324" y="-1210526"/>
              <a:ext cx="5150642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642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150642" y="6425259"/>
                  </a:lnTo>
                  <a:lnTo>
                    <a:pt x="5150642" y="7560475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008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  <p:sp>
          <p:nvSpPr>
            <p:cNvPr id="19" name="Triangle isocèle 18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186817" y="3476665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00843B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86817" y="4122616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3" name="Image 12" descr="uLIEGE_Faculte_PhilosophieLettres_Logo_RVB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20" y="69400"/>
            <a:ext cx="1990001" cy="50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C0596-2690-A647-BF28-8313842AC749}" type="datetimeFigureOut">
              <a:rPr lang="fr-FR" smtClean="0"/>
              <a:t>15/09/2022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FB3C-5329-804D-A21F-9A0246BF7A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53" r:id="rId9"/>
    <p:sldLayoutId id="2147483654" r:id="rId10"/>
    <p:sldLayoutId id="2147483655" r:id="rId11"/>
    <p:sldLayoutId id="2147483662" r:id="rId12"/>
    <p:sldLayoutId id="2147483660" r:id="rId13"/>
    <p:sldLayoutId id="2147483657" r:id="rId14"/>
    <p:sldLayoutId id="2147483661" r:id="rId15"/>
    <p:sldLayoutId id="2147483664" r:id="rId16"/>
    <p:sldLayoutId id="214748366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843B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843B"/>
        </a:buClr>
        <a:buFont typeface="Arial"/>
        <a:buChar char="‑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43B"/>
        </a:buClr>
        <a:buFont typeface="Lucida Grande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43B"/>
        </a:buClr>
        <a:buFont typeface="Arial"/>
        <a:buChar char="‑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843B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dethise@uliege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Sabine.Theunens@uliege.b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phl.uliege.be/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acphl.uliege.b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36868" y="4254783"/>
            <a:ext cx="5152370" cy="521302"/>
          </a:xfrm>
        </p:spPr>
        <p:txBody>
          <a:bodyPr>
            <a:normAutofit fontScale="90000"/>
          </a:bodyPr>
          <a:lstStyle/>
          <a:p>
            <a:r>
              <a:rPr lang="fr-FR" dirty="0"/>
              <a:t>Journée d’accueil - Bloc 2</a:t>
            </a:r>
            <a:br>
              <a:rPr lang="fr-FR" dirty="0"/>
            </a:br>
            <a:r>
              <a:rPr lang="fr-BE" sz="2200" b="0" i="1">
                <a:solidFill>
                  <a:schemeClr val="tx1"/>
                </a:solidFill>
              </a:rPr>
              <a:t>19 </a:t>
            </a:r>
            <a:r>
              <a:rPr lang="fr-BE" sz="2200" b="0" i="1" dirty="0">
                <a:solidFill>
                  <a:schemeClr val="tx1"/>
                </a:solidFill>
              </a:rPr>
              <a:t>septembre 2022</a:t>
            </a:r>
            <a:br>
              <a:rPr lang="fr-BE" i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62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439389"/>
            <a:ext cx="8229600" cy="34281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BE" sz="2800" b="1" dirty="0">
                <a:solidFill>
                  <a:srgbClr val="289B38"/>
                </a:solidFill>
              </a:rPr>
              <a:t>1.</a:t>
            </a:r>
            <a:r>
              <a:rPr lang="fr-BE" sz="2800" dirty="0"/>
              <a:t> Vous établissez votre programme de </a:t>
            </a:r>
            <a:r>
              <a:rPr lang="fr-BE" sz="2800" b="1" dirty="0">
                <a:solidFill>
                  <a:srgbClr val="289B38"/>
                </a:solidFill>
              </a:rPr>
              <a:t>majeure</a:t>
            </a:r>
            <a:r>
              <a:rPr lang="fr-BE" sz="2800" dirty="0"/>
              <a:t> </a:t>
            </a:r>
          </a:p>
          <a:p>
            <a:pPr marL="0" indent="0" algn="just">
              <a:buNone/>
            </a:pPr>
            <a:r>
              <a:rPr lang="fr-BE" sz="2800" dirty="0"/>
              <a:t>     </a:t>
            </a:r>
            <a:r>
              <a:rPr lang="fr-BE" sz="2800" u="sng" dirty="0"/>
              <a:t>en ligne</a:t>
            </a:r>
            <a:endParaRPr lang="fr-BE" sz="2800" dirty="0"/>
          </a:p>
          <a:p>
            <a:pPr marL="0" indent="0" algn="just">
              <a:buNone/>
            </a:pPr>
            <a:r>
              <a:rPr lang="fr-BE" sz="2800" dirty="0">
                <a:sym typeface="Wingdings" panose="05000000000000000000" pitchFamily="2" charset="2"/>
              </a:rPr>
              <a:t></a:t>
            </a:r>
            <a:r>
              <a:rPr lang="fr-BE" sz="2800" dirty="0"/>
              <a:t>Pour être validée, votre proposition doit être           obligatoirement enregistrée</a:t>
            </a:r>
          </a:p>
          <a:p>
            <a:pPr marL="0" indent="0" algn="just">
              <a:buNone/>
            </a:pPr>
            <a:r>
              <a:rPr lang="fr-FR" sz="2800" dirty="0">
                <a:sym typeface="Wingdings" panose="05000000000000000000" pitchFamily="2" charset="2"/>
              </a:rPr>
              <a:t></a:t>
            </a:r>
            <a:r>
              <a:rPr lang="fr-FR" sz="2800" dirty="0"/>
              <a:t>En cas de problème, n’hésitez pas à contacter l’</a:t>
            </a:r>
            <a:r>
              <a:rPr lang="fr-FR" sz="2800" dirty="0" err="1"/>
              <a:t>apparitorat</a:t>
            </a:r>
            <a:r>
              <a:rPr lang="fr-FR" sz="2800" dirty="0"/>
              <a:t>.</a:t>
            </a:r>
            <a:endParaRPr lang="fr-BE" sz="2800" dirty="0"/>
          </a:p>
          <a:p>
            <a:pPr marL="0" indent="0" algn="just">
              <a:buNone/>
            </a:pPr>
            <a:endParaRPr lang="fr-BE" sz="2800" dirty="0"/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246883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En pratique</a:t>
            </a:r>
          </a:p>
        </p:txBody>
      </p:sp>
    </p:spTree>
    <p:extLst>
      <p:ext uri="{BB962C8B-B14F-4D97-AF65-F5344CB8AC3E}">
        <p14:creationId xmlns:p14="http://schemas.microsoft.com/office/powerpoint/2010/main" val="7073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05433"/>
            <a:ext cx="8229600" cy="414712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fr-BE" sz="3600" b="1" dirty="0">
              <a:solidFill>
                <a:srgbClr val="289B38"/>
              </a:solidFill>
            </a:endParaRPr>
          </a:p>
          <a:p>
            <a:pPr marL="0" indent="0" algn="just">
              <a:buNone/>
            </a:pPr>
            <a:r>
              <a:rPr lang="fr-BE" sz="3600" b="1" dirty="0">
                <a:solidFill>
                  <a:srgbClr val="289B38"/>
                </a:solidFill>
              </a:rPr>
              <a:t>2.</a:t>
            </a:r>
            <a:r>
              <a:rPr lang="fr-BE" sz="2800" dirty="0"/>
              <a:t> Vous choisissez votre </a:t>
            </a:r>
            <a:r>
              <a:rPr lang="fr-BE" sz="2800" b="1" dirty="0">
                <a:solidFill>
                  <a:srgbClr val="289B38"/>
                </a:solidFill>
              </a:rPr>
              <a:t>mineure</a:t>
            </a:r>
            <a:r>
              <a:rPr lang="fr-BE" sz="2800" dirty="0"/>
              <a:t>.</a:t>
            </a:r>
          </a:p>
          <a:p>
            <a:pPr marL="0" indent="0" algn="just">
              <a:buNone/>
            </a:pPr>
            <a:endParaRPr lang="fr-BE" sz="2800" dirty="0"/>
          </a:p>
          <a:p>
            <a:pPr marL="0" indent="0" algn="just">
              <a:buNone/>
            </a:pPr>
            <a:r>
              <a:rPr lang="fr-BE" sz="2800" dirty="0">
                <a:sym typeface="Wingdings" panose="05000000000000000000" pitchFamily="2" charset="2"/>
              </a:rPr>
              <a:t> </a:t>
            </a:r>
            <a:r>
              <a:rPr lang="fr-BE" sz="2800" dirty="0"/>
              <a:t>Veillez à choisir des cours différents de ceux repris dans votre majeure (dans « programmes des cours », et pas « mon cursus »)</a:t>
            </a:r>
          </a:p>
          <a:p>
            <a:pPr marL="0" indent="0">
              <a:buNone/>
            </a:pPr>
            <a:r>
              <a:rPr lang="fr-BE" sz="2800" dirty="0">
                <a:sym typeface="Wingdings" panose="05000000000000000000" pitchFamily="2" charset="2"/>
              </a:rPr>
              <a:t>	E</a:t>
            </a:r>
            <a:r>
              <a:rPr lang="fr-BE" sz="2800" dirty="0"/>
              <a:t>nvoyez un mail </a:t>
            </a:r>
            <a:r>
              <a:rPr lang="fr-BE" sz="2800" dirty="0">
                <a:sym typeface="Wingdings" panose="05000000000000000000" pitchFamily="2" charset="2"/>
              </a:rPr>
              <a:t>à </a:t>
            </a:r>
            <a:r>
              <a:rPr lang="fr-BE" sz="2800" dirty="0">
                <a:sym typeface="Wingdings" panose="05000000000000000000" pitchFamily="2" charset="2"/>
                <a:hlinkClick r:id="rId3"/>
              </a:rPr>
              <a:t>sdethise@uliege.be</a:t>
            </a:r>
            <a:r>
              <a:rPr lang="fr-BE" sz="2800" dirty="0">
                <a:sym typeface="Wingdings" panose="05000000000000000000" pitchFamily="2" charset="2"/>
              </a:rPr>
              <a:t> ou </a:t>
            </a:r>
            <a:r>
              <a:rPr lang="fr-BE" sz="2800" dirty="0">
                <a:sym typeface="Wingdings" panose="05000000000000000000" pitchFamily="2" charset="2"/>
                <a:hlinkClick r:id="rId4"/>
              </a:rPr>
              <a:t>Sabine.Theunens@uliege.be</a:t>
            </a:r>
            <a:r>
              <a:rPr lang="fr-BE" sz="2800" dirty="0">
                <a:sym typeface="Wingdings" panose="05000000000000000000" pitchFamily="2" charset="2"/>
              </a:rPr>
              <a:t> </a:t>
            </a:r>
            <a:r>
              <a:rPr lang="fr-BE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avant le 17/10/2022 </a:t>
            </a:r>
            <a:r>
              <a:rPr lang="fr-BE" sz="2800" b="1" dirty="0"/>
              <a:t>avec l’intitulé de la mineure et les 10 crédits choisis,</a:t>
            </a:r>
            <a:r>
              <a:rPr lang="fr-BE" sz="2800" dirty="0"/>
              <a:t> </a:t>
            </a:r>
            <a:r>
              <a:rPr lang="fr-BE" sz="2800" b="1" dirty="0"/>
              <a:t>ET vos cours de majeure</a:t>
            </a:r>
            <a:r>
              <a:rPr lang="fr-BE" sz="2800" dirty="0"/>
              <a:t>.</a:t>
            </a:r>
          </a:p>
          <a:p>
            <a:pPr marL="0" indent="0" algn="just">
              <a:buNone/>
            </a:pPr>
            <a:endParaRPr lang="fr-BE" sz="2800" dirty="0"/>
          </a:p>
          <a:p>
            <a:pPr marL="0" indent="0" algn="just">
              <a:buNone/>
            </a:pPr>
            <a:r>
              <a:rPr lang="fr-BE" sz="2800" b="1" dirty="0"/>
              <a:t>Attention</a:t>
            </a:r>
            <a:r>
              <a:rPr lang="fr-BE" sz="2800" dirty="0"/>
              <a:t> : le choix de la mineure peut  avoir une influence sur le lieu du séjour Erasmus (Bloc 3).</a:t>
            </a:r>
          </a:p>
          <a:p>
            <a:pPr marL="0" indent="0" algn="just">
              <a:buNone/>
            </a:pPr>
            <a:endParaRPr lang="fr-BE" sz="2800" dirty="0"/>
          </a:p>
          <a:p>
            <a:pPr marL="0" indent="0" algn="just">
              <a:buNone/>
            </a:pPr>
            <a:endParaRPr lang="fr-BE" sz="2800" dirty="0"/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246883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En pratique</a:t>
            </a:r>
          </a:p>
        </p:txBody>
      </p:sp>
    </p:spTree>
    <p:extLst>
      <p:ext uri="{BB962C8B-B14F-4D97-AF65-F5344CB8AC3E}">
        <p14:creationId xmlns:p14="http://schemas.microsoft.com/office/powerpoint/2010/main" val="5702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275880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Les mineures proposées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61984" y="559555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fr-BE" sz="2300" b="1" dirty="0"/>
          </a:p>
          <a:p>
            <a:pPr lvl="1">
              <a:spcAft>
                <a:spcPts val="400"/>
              </a:spcAft>
            </a:pPr>
            <a:r>
              <a:rPr lang="fr-BE" sz="1500" dirty="0"/>
              <a:t>Mineure en Art, archéologie, musique - Esthétique (Responsable : Benoit </a:t>
            </a:r>
            <a:r>
              <a:rPr lang="fr-BE" sz="1500" cap="small" dirty="0"/>
              <a:t>van den </a:t>
            </a:r>
            <a:r>
              <a:rPr lang="fr-BE" sz="1500" cap="small" dirty="0" err="1"/>
              <a:t>Bossche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Arts de la scène (Responsable : Christophe </a:t>
            </a:r>
            <a:r>
              <a:rPr lang="fr-BE" sz="1500" cap="small" dirty="0"/>
              <a:t>Pirenne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Cultures populaires (Responsable : </a:t>
            </a:r>
            <a:r>
              <a:rPr lang="fr-BE" sz="1500" dirty="0" err="1"/>
              <a:t>Björn</a:t>
            </a:r>
            <a:r>
              <a:rPr lang="fr-BE" sz="1500" dirty="0"/>
              <a:t>-Olav </a:t>
            </a:r>
            <a:r>
              <a:rPr lang="fr-BE" sz="1500" cap="small" dirty="0" err="1"/>
              <a:t>Dozo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Héritages modernes des Cultures antiques et médiévales (Responsable : Florence </a:t>
            </a:r>
            <a:r>
              <a:rPr lang="fr-BE" sz="1500" cap="small" dirty="0"/>
              <a:t>Close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Humanités et Sciences humaines (Responsable : Bruno </a:t>
            </a:r>
            <a:r>
              <a:rPr lang="fr-BE" sz="1500" cap="small" dirty="0"/>
              <a:t>Leclercq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Langues anciennes et modernes (Différents responsables selon la langue choisie)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Linguistique (Responsable : Philippe </a:t>
            </a:r>
            <a:r>
              <a:rPr lang="fr-BE" sz="1500" cap="small" dirty="0" err="1"/>
              <a:t>Swennen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Littérature (Responsable : Alvaro </a:t>
            </a:r>
            <a:r>
              <a:rPr lang="fr-BE" sz="1500" cap="small" dirty="0" err="1"/>
              <a:t>Ceballos</a:t>
            </a:r>
            <a:r>
              <a:rPr lang="fr-BE" sz="1500" cap="small" dirty="0"/>
              <a:t> </a:t>
            </a:r>
            <a:r>
              <a:rPr lang="fr-BE" sz="1500" cap="small" dirty="0" err="1"/>
              <a:t>Viro</a:t>
            </a:r>
            <a:r>
              <a:rPr lang="fr-BE" sz="1500" cap="small" dirty="0"/>
              <a:t> </a:t>
            </a:r>
            <a:r>
              <a:rPr lang="fr-BE" sz="1500" dirty="0"/>
              <a:t>et Vera </a:t>
            </a:r>
            <a:r>
              <a:rPr lang="fr-BE" sz="1500" cap="small" dirty="0" err="1"/>
              <a:t>Viehöver</a:t>
            </a:r>
            <a:r>
              <a:rPr lang="fr-BE" sz="1500" dirty="0"/>
              <a:t>)</a:t>
            </a:r>
          </a:p>
          <a:p>
            <a:pPr lvl="1">
              <a:spcAft>
                <a:spcPts val="400"/>
              </a:spcAft>
            </a:pPr>
            <a:r>
              <a:rPr lang="fr-BE" sz="1500" dirty="0"/>
              <a:t>Mineure en Sciences (Responsable : Laurence </a:t>
            </a:r>
            <a:r>
              <a:rPr lang="fr-BE" sz="1500" cap="small" dirty="0" err="1"/>
              <a:t>Bouquiaux</a:t>
            </a:r>
            <a:r>
              <a:rPr lang="fr-BE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805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Services proposés par Guidance Etude</a:t>
            </a:r>
          </a:p>
        </p:txBody>
      </p:sp>
    </p:spTree>
    <p:extLst>
      <p:ext uri="{BB962C8B-B14F-4D97-AF65-F5344CB8AC3E}">
        <p14:creationId xmlns:p14="http://schemas.microsoft.com/office/powerpoint/2010/main" val="37583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3921" y="994900"/>
            <a:ext cx="8229600" cy="342814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fr-BE" dirty="0"/>
          </a:p>
          <a:p>
            <a:r>
              <a:rPr lang="fr-BE" dirty="0"/>
              <a:t>Conseils méthodologiques et organisationnels</a:t>
            </a:r>
          </a:p>
          <a:p>
            <a:r>
              <a:rPr lang="fr-FR" dirty="0"/>
              <a:t>Séminaires collectifs</a:t>
            </a:r>
          </a:p>
          <a:p>
            <a:r>
              <a:rPr lang="fr-FR" dirty="0"/>
              <a:t>Entretiens personnalisés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Accompagnements tout au long de l’année</a:t>
            </a:r>
          </a:p>
        </p:txBody>
      </p:sp>
    </p:spTree>
    <p:extLst>
      <p:ext uri="{BB962C8B-B14F-4D97-AF65-F5344CB8AC3E}">
        <p14:creationId xmlns:p14="http://schemas.microsoft.com/office/powerpoint/2010/main" val="25694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3921" y="994900"/>
            <a:ext cx="8229600" cy="342814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endParaRPr lang="fr-BE" dirty="0"/>
          </a:p>
          <a:p>
            <a:r>
              <a:rPr lang="fr-BE" dirty="0"/>
              <a:t>Portail « Méthode en ligne »</a:t>
            </a:r>
          </a:p>
          <a:p>
            <a:r>
              <a:rPr lang="fr-FR" dirty="0"/>
              <a:t>Semaine de bloque encadrée</a:t>
            </a:r>
          </a:p>
          <a:p>
            <a:r>
              <a:rPr lang="fr-FR" dirty="0"/>
              <a:t>Interventions sur des thématiques</a:t>
            </a:r>
          </a:p>
          <a:p>
            <a:r>
              <a:rPr lang="fr-FR" dirty="0"/>
              <a:t>Activités préparatoires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					     </a:t>
            </a:r>
            <a:r>
              <a:rPr lang="fr-FR" dirty="0">
                <a:solidFill>
                  <a:srgbClr val="00843B"/>
                </a:solidFill>
              </a:rPr>
              <a:t>Plus d’infos sur le site uliege.be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rgbClr val="00843B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Accompagnements ponctuels</a:t>
            </a:r>
          </a:p>
        </p:txBody>
      </p:sp>
    </p:spTree>
    <p:extLst>
      <p:ext uri="{BB962C8B-B14F-4D97-AF65-F5344CB8AC3E}">
        <p14:creationId xmlns:p14="http://schemas.microsoft.com/office/powerpoint/2010/main" val="21594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Parrainage</a:t>
            </a:r>
          </a:p>
        </p:txBody>
      </p:sp>
    </p:spTree>
    <p:extLst>
      <p:ext uri="{BB962C8B-B14F-4D97-AF65-F5344CB8AC3E}">
        <p14:creationId xmlns:p14="http://schemas.microsoft.com/office/powerpoint/2010/main" val="13245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3921" y="994900"/>
            <a:ext cx="8229600" cy="342814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endParaRPr lang="fr-BE" dirty="0"/>
          </a:p>
          <a:p>
            <a:r>
              <a:rPr lang="fr-BE" dirty="0"/>
              <a:t>Parrainage d’étudiants de bloc 1 par des étudiants des années supérieures.</a:t>
            </a:r>
          </a:p>
          <a:p>
            <a:r>
              <a:rPr lang="fr-BE" dirty="0"/>
              <a:t>Encadrement par les pairs dans le contexte de l’aide à la réussite : aide au travail des cours réputés difficiles, à la gestion du temps et aux nouveautés liées à l’enseignement universitaire, aide à la socialisation.</a:t>
            </a:r>
          </a:p>
          <a:p>
            <a:r>
              <a:rPr lang="fr-BE" dirty="0"/>
              <a:t>Dispositif prévu : un étudiant parraine un groupe de 15 étudiants pendant 15 heures (contrat élève-moniteur).</a:t>
            </a:r>
          </a:p>
          <a:p>
            <a:pPr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410343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3921" y="994900"/>
            <a:ext cx="8229600" cy="342814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endParaRPr lang="fr-BE" dirty="0"/>
          </a:p>
          <a:p>
            <a:pPr marL="0" indent="0">
              <a:buNone/>
            </a:pPr>
            <a:r>
              <a:rPr lang="fr-BE" dirty="0"/>
              <a:t>Aider les étudiants de B1 à:</a:t>
            </a:r>
          </a:p>
          <a:p>
            <a:pPr marL="0" indent="0">
              <a:buNone/>
            </a:pP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prendre rapidement le rythme du travail universitaire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se sentir aussi à l’aise que possible dans ce nouvel environnement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comprendre les exigences des enseignants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travailler de manière efficace et réussir leurs examens</a:t>
            </a:r>
          </a:p>
          <a:p>
            <a:pPr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Objectif</a:t>
            </a:r>
          </a:p>
        </p:txBody>
      </p:sp>
    </p:spTree>
    <p:extLst>
      <p:ext uri="{BB962C8B-B14F-4D97-AF65-F5344CB8AC3E}">
        <p14:creationId xmlns:p14="http://schemas.microsoft.com/office/powerpoint/2010/main" val="35950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Page facultaire : </a:t>
            </a:r>
            <a:r>
              <a:rPr lang="fr-BE" dirty="0">
                <a:hlinkClick r:id="rId2"/>
              </a:rPr>
              <a:t>www.facphl.uliege.be</a:t>
            </a: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r>
              <a:rPr lang="fr-BE" dirty="0"/>
              <a:t>Page Facebook </a:t>
            </a:r>
            <a:r>
              <a:rPr lang="fr-BE" i="1" dirty="0"/>
              <a:t>: Parrainage Philo Lettres </a:t>
            </a:r>
            <a:r>
              <a:rPr lang="fr-BE" i="1" dirty="0" err="1"/>
              <a:t>Uliège</a:t>
            </a:r>
            <a:endParaRPr lang="fr-BE" i="1" dirty="0"/>
          </a:p>
          <a:p>
            <a:pPr marL="0" indent="0">
              <a:buNone/>
            </a:pPr>
            <a:endParaRPr lang="fr-BE" dirty="0"/>
          </a:p>
          <a:p>
            <a:pPr>
              <a:buFont typeface="Arial" panose="020B0604020202020204" pitchFamily="34" charset="0"/>
              <a:buChar char="•"/>
            </a:pPr>
            <a:endParaRPr lang="fr-BE" i="1" dirty="0">
              <a:solidFill>
                <a:srgbClr val="00B05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Où se procurer les informations ?</a:t>
            </a:r>
          </a:p>
        </p:txBody>
      </p:sp>
    </p:spTree>
    <p:extLst>
      <p:ext uri="{BB962C8B-B14F-4D97-AF65-F5344CB8AC3E}">
        <p14:creationId xmlns:p14="http://schemas.microsoft.com/office/powerpoint/2010/main" val="2601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Votre cursus et le décret « paysage »</a:t>
            </a:r>
          </a:p>
        </p:txBody>
      </p:sp>
    </p:spTree>
    <p:extLst>
      <p:ext uri="{BB962C8B-B14F-4D97-AF65-F5344CB8AC3E}">
        <p14:creationId xmlns:p14="http://schemas.microsoft.com/office/powerpoint/2010/main" val="309147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Aide et permanence</a:t>
            </a:r>
          </a:p>
        </p:txBody>
      </p:sp>
    </p:spTree>
    <p:extLst>
      <p:ext uri="{BB962C8B-B14F-4D97-AF65-F5344CB8AC3E}">
        <p14:creationId xmlns:p14="http://schemas.microsoft.com/office/powerpoint/2010/main" val="619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220965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Pour toute question concernant…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41282" y="1149763"/>
            <a:ext cx="8161284" cy="368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dirty="0"/>
              <a:t> Votre cursus (en cours de cycle, crédits acquis, choix des cours de </a:t>
            </a:r>
            <a:r>
              <a:rPr lang="fr-BE" dirty="0">
                <a:solidFill>
                  <a:srgbClr val="289B38"/>
                </a:solidFill>
              </a:rPr>
              <a:t>majeure</a:t>
            </a:r>
            <a:r>
              <a:rPr lang="fr-BE" dirty="0"/>
              <a:t>,...) </a:t>
            </a:r>
            <a:br>
              <a:rPr lang="fr-BE" dirty="0"/>
            </a:br>
            <a:r>
              <a:rPr lang="fr-BE" dirty="0">
                <a:sym typeface="Wingdings" panose="05000000000000000000" pitchFamily="2" charset="2"/>
              </a:rPr>
              <a:t> </a:t>
            </a:r>
            <a:r>
              <a:rPr lang="fr-BE" dirty="0"/>
              <a:t>Président de jury de votre filière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fr-BE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dirty="0"/>
              <a:t> Vos cours de </a:t>
            </a:r>
            <a:r>
              <a:rPr lang="fr-BE" dirty="0">
                <a:solidFill>
                  <a:srgbClr val="289B38"/>
                </a:solidFill>
              </a:rPr>
              <a:t>mineure</a:t>
            </a:r>
            <a:r>
              <a:rPr lang="fr-BE" dirty="0"/>
              <a:t> (choix, horaires,...) </a:t>
            </a:r>
            <a:br>
              <a:rPr lang="fr-BE" dirty="0"/>
            </a:br>
            <a:r>
              <a:rPr lang="fr-BE" dirty="0">
                <a:sym typeface="Wingdings" panose="05000000000000000000" pitchFamily="2" charset="2"/>
              </a:rPr>
              <a:t> </a:t>
            </a:r>
            <a:r>
              <a:rPr lang="fr-BE" dirty="0"/>
              <a:t>Responsable de mineure(s)</a:t>
            </a:r>
          </a:p>
          <a:p>
            <a:pPr>
              <a:spcAft>
                <a:spcPts val="600"/>
              </a:spcAft>
            </a:pPr>
            <a:endParaRPr lang="fr-BE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BE" dirty="0"/>
              <a:t> La gestion de votre cursus (encodage, validation,…)</a:t>
            </a:r>
            <a:br>
              <a:rPr lang="fr-BE" dirty="0"/>
            </a:br>
            <a:r>
              <a:rPr lang="fr-BE" dirty="0">
                <a:sym typeface="Wingdings" panose="05000000000000000000" pitchFamily="2" charset="2"/>
              </a:rPr>
              <a:t> </a:t>
            </a:r>
            <a:r>
              <a:rPr lang="fr-BE" dirty="0" err="1">
                <a:sym typeface="Wingdings" panose="05000000000000000000" pitchFamily="2" charset="2"/>
              </a:rPr>
              <a:t>Apparitorat</a:t>
            </a:r>
            <a:r>
              <a:rPr lang="fr-BE" dirty="0">
                <a:sym typeface="Wingdings" panose="05000000000000000000" pitchFamily="2" charset="2"/>
              </a:rPr>
              <a:t>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BE" dirty="0"/>
          </a:p>
          <a:p>
            <a:pPr>
              <a:buNone/>
            </a:pPr>
            <a:r>
              <a:rPr lang="fr-BE" dirty="0"/>
              <a:t>Pour rencontrer votre Président de jury ou le responsable de la mineure choisie, </a:t>
            </a:r>
          </a:p>
          <a:p>
            <a:pPr>
              <a:buNone/>
            </a:pPr>
            <a:r>
              <a:rPr lang="fr-BE" dirty="0"/>
              <a:t>veuillez vous munir de vos </a:t>
            </a:r>
            <a:r>
              <a:rPr lang="fr-BE" u="sng" dirty="0"/>
              <a:t>BULLETINS</a:t>
            </a:r>
            <a:r>
              <a:rPr lang="fr-BE" dirty="0"/>
              <a:t> (téléchargeables sur votre Portail </a:t>
            </a:r>
            <a:r>
              <a:rPr lang="fr-BE" dirty="0" err="1"/>
              <a:t>myULiege</a:t>
            </a:r>
            <a:r>
              <a:rPr lang="fr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66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Restons en contact !</a:t>
            </a:r>
          </a:p>
        </p:txBody>
      </p:sp>
    </p:spTree>
    <p:extLst>
      <p:ext uri="{BB962C8B-B14F-4D97-AF65-F5344CB8AC3E}">
        <p14:creationId xmlns:p14="http://schemas.microsoft.com/office/powerpoint/2010/main" val="28990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Page Facebook</a:t>
            </a:r>
          </a:p>
        </p:txBody>
      </p:sp>
      <p:sp>
        <p:nvSpPr>
          <p:cNvPr id="7" name="Rectangl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199" y="1626861"/>
            <a:ext cx="60888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200" dirty="0"/>
              <a:t>      </a:t>
            </a:r>
            <a:r>
              <a:rPr lang="fr-BE" sz="2200" i="1" dirty="0" err="1"/>
              <a:t>ULiège</a:t>
            </a:r>
            <a:r>
              <a:rPr lang="fr-BE" sz="2200" i="1" dirty="0"/>
              <a:t> – Faculté de Philosophie &amp; Lettres   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125980"/>
            <a:ext cx="3017520" cy="3017520"/>
          </a:xfrm>
          <a:prstGeom prst="rect">
            <a:avLst/>
          </a:prstGeom>
        </p:spPr>
      </p:pic>
      <p:sp>
        <p:nvSpPr>
          <p:cNvPr id="11" name="Titre 2"/>
          <p:cNvSpPr txBox="1">
            <a:spLocks/>
          </p:cNvSpPr>
          <p:nvPr/>
        </p:nvSpPr>
        <p:spPr>
          <a:xfrm>
            <a:off x="402492" y="2527876"/>
            <a:ext cx="4278924" cy="56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>
                <a:solidFill>
                  <a:srgbClr val="0084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900" dirty="0"/>
              <a:t>Page Web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1354" y="3334316"/>
            <a:ext cx="45375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2200" dirty="0"/>
          </a:p>
          <a:p>
            <a:r>
              <a:rPr lang="fr-BE" sz="2200" dirty="0">
                <a:hlinkClick r:id="rId3"/>
              </a:rPr>
              <a:t>https://facphl.uliege.be</a:t>
            </a:r>
            <a:r>
              <a:rPr lang="fr-BE" sz="2200" dirty="0"/>
              <a:t>   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4" y="3511457"/>
            <a:ext cx="2644140" cy="670560"/>
          </a:xfrm>
          <a:prstGeom prst="rect">
            <a:avLst/>
          </a:prstGeom>
        </p:spPr>
      </p:pic>
      <p:pic>
        <p:nvPicPr>
          <p:cNvPr id="10" name="Image 9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2" y="1410304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7006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2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1210099"/>
            <a:ext cx="8229600" cy="340993"/>
          </a:xfrm>
        </p:spPr>
        <p:txBody>
          <a:bodyPr>
            <a:noAutofit/>
          </a:bodyPr>
          <a:lstStyle/>
          <a:p>
            <a:r>
              <a:rPr lang="fr-FR" sz="2200" dirty="0"/>
              <a:t>Soit vous avez réussi </a:t>
            </a:r>
            <a:r>
              <a:rPr lang="fr-FR" sz="2200" b="1" dirty="0"/>
              <a:t>moins de 30 crédits</a:t>
            </a: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Au début de cette année académique…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6831" y="1818767"/>
            <a:ext cx="6689969" cy="15611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200" dirty="0">
                <a:sym typeface="Wingdings" panose="05000000000000000000" pitchFamily="2" charset="2"/>
              </a:rPr>
              <a:t>Vous recommencez votre Bloc 1 sans possibilité de prendre des cours inscrits au Bloc 2. 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fr-FR" sz="2200" dirty="0">
                <a:sym typeface="Wingdings" panose="05000000000000000000" pitchFamily="2" charset="2"/>
              </a:rPr>
              <a:t>Votre PAE comportera donc moins de 60 crédits.</a:t>
            </a:r>
          </a:p>
        </p:txBody>
      </p:sp>
    </p:spTree>
    <p:extLst>
      <p:ext uri="{BB962C8B-B14F-4D97-AF65-F5344CB8AC3E}">
        <p14:creationId xmlns:p14="http://schemas.microsoft.com/office/powerpoint/2010/main" val="12055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199" y="756997"/>
            <a:ext cx="8229600" cy="91601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sz="4600" dirty="0"/>
              <a:t>Soit vous avez réussi </a:t>
            </a:r>
            <a:r>
              <a:rPr lang="fr-FR" sz="4600" b="1" dirty="0"/>
              <a:t>entre 30 et 44 crédits</a:t>
            </a:r>
            <a:r>
              <a:rPr lang="fr-FR" sz="2800" dirty="0"/>
              <a:t>   </a:t>
            </a: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Au début de cette année académique…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107" y="1689750"/>
            <a:ext cx="74988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sym typeface="Wingdings" panose="05000000000000000000" pitchFamily="2" charset="2"/>
              </a:rPr>
              <a:t> Vous recommencez votre Bloc 1 mais vous pouvez inscrire à votre PAE certains cours de Bloc 2, </a:t>
            </a:r>
            <a:r>
              <a:rPr lang="fr-FR" sz="2200" b="1" dirty="0">
                <a:sym typeface="Wingdings" panose="05000000000000000000" pitchFamily="2" charset="2"/>
              </a:rPr>
              <a:t>moyennant l’accord de votre président de jury</a:t>
            </a:r>
            <a:r>
              <a:rPr lang="fr-FR" sz="2200" dirty="0">
                <a:sym typeface="Wingdings" panose="05000000000000000000" pitchFamily="2" charset="2"/>
              </a:rPr>
              <a:t> :</a:t>
            </a:r>
          </a:p>
          <a:p>
            <a:endParaRPr lang="fr-FR" sz="22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dirty="0">
                <a:sym typeface="Wingdings" panose="05000000000000000000" pitchFamily="2" charset="2"/>
              </a:rPr>
              <a:t>1 cours de B2 si vous avez réussi entre 30 et 34 crédits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dirty="0">
                <a:sym typeface="Wingdings" panose="05000000000000000000" pitchFamily="2" charset="2"/>
              </a:rPr>
              <a:t>2 cours de B2 si vous avez réussi entre 35 et 39 crédits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200" dirty="0">
                <a:sym typeface="Wingdings" panose="05000000000000000000" pitchFamily="2" charset="2"/>
              </a:rPr>
              <a:t>3 cours de B2 (pour un max de 20 crédits) si vous avez réussi entre 40 et 44 crédits</a:t>
            </a:r>
          </a:p>
        </p:txBody>
      </p:sp>
    </p:spTree>
    <p:extLst>
      <p:ext uri="{BB962C8B-B14F-4D97-AF65-F5344CB8AC3E}">
        <p14:creationId xmlns:p14="http://schemas.microsoft.com/office/powerpoint/2010/main" val="347985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70771"/>
            <a:ext cx="8229600" cy="1454813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r>
              <a:rPr lang="fr-FR" sz="2400" dirty="0"/>
              <a:t>Soit vous avez réussi </a:t>
            </a:r>
            <a:r>
              <a:rPr lang="fr-FR" sz="2400" b="1" dirty="0"/>
              <a:t>entre 45 et 59 crédits</a:t>
            </a:r>
          </a:p>
          <a:p>
            <a:pPr marL="0" indent="0">
              <a:buNone/>
            </a:pPr>
            <a:endParaRPr lang="fr-FR" sz="2200" b="1" dirty="0"/>
          </a:p>
          <a:p>
            <a:pPr marL="0" indent="0">
              <a:buNone/>
            </a:pPr>
            <a:r>
              <a:rPr lang="fr-FR" sz="2200" b="1" dirty="0"/>
              <a:t>    </a:t>
            </a: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Au début de cette année académique…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61999" y="2213863"/>
            <a:ext cx="77880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ym typeface="Wingdings" panose="05000000000000000000" pitchFamily="2" charset="2"/>
              </a:rPr>
              <a:t> </a:t>
            </a:r>
            <a:r>
              <a:rPr lang="fr-FR" sz="2200" dirty="0">
                <a:sym typeface="Wingdings" panose="05000000000000000000" pitchFamily="2" charset="2"/>
              </a:rPr>
              <a:t>Vous pouvez vous inscrire au Bloc 2 mais votre programme, d’un total de 60 crédits en principe, comprendra obligatoirement tous les crédits résiduels du Bloc 1.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40420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Présentation des mineures</a:t>
            </a:r>
          </a:p>
        </p:txBody>
      </p:sp>
    </p:spTree>
    <p:extLst>
      <p:ext uri="{BB962C8B-B14F-4D97-AF65-F5344CB8AC3E}">
        <p14:creationId xmlns:p14="http://schemas.microsoft.com/office/powerpoint/2010/main" val="6994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05433"/>
            <a:ext cx="8229600" cy="3428140"/>
          </a:xfrm>
        </p:spPr>
        <p:txBody>
          <a:bodyPr>
            <a:normAutofit/>
          </a:bodyPr>
          <a:lstStyle/>
          <a:p>
            <a:endParaRPr lang="fr-FR" dirty="0"/>
          </a:p>
          <a:p>
            <a:pPr algn="just"/>
            <a:r>
              <a:rPr lang="fr-BE" dirty="0"/>
              <a:t>Rendre votre parcours multidisciplinaire</a:t>
            </a:r>
          </a:p>
          <a:p>
            <a:r>
              <a:rPr lang="fr-FR" dirty="0"/>
              <a:t>Se préparer à suivre un Master orphelin</a:t>
            </a:r>
          </a:p>
          <a:p>
            <a:r>
              <a:rPr lang="fr-FR" dirty="0"/>
              <a:t>Favoriser dans certains cas la réorientation</a:t>
            </a:r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457199" y="640675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FR" dirty="0"/>
              <a:t>Pourquoi des mineures ?</a:t>
            </a:r>
          </a:p>
        </p:txBody>
      </p:sp>
    </p:spTree>
    <p:extLst>
      <p:ext uri="{BB962C8B-B14F-4D97-AF65-F5344CB8AC3E}">
        <p14:creationId xmlns:p14="http://schemas.microsoft.com/office/powerpoint/2010/main" val="30219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05433"/>
            <a:ext cx="8229600" cy="34281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BE" sz="2800" dirty="0"/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550641" y="460466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BE" dirty="0"/>
              <a:t>Qu’est-ce qu’une mineure ?</a:t>
            </a:r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609600" y="1218020"/>
            <a:ext cx="8229600" cy="342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Lucida Grande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43B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BE" sz="2400" dirty="0"/>
              <a:t>Une composante de </a:t>
            </a:r>
            <a:r>
              <a:rPr lang="fr-BE" sz="2400" b="1" u="sng" dirty="0">
                <a:solidFill>
                  <a:srgbClr val="289B38"/>
                </a:solidFill>
              </a:rPr>
              <a:t>20 crédits</a:t>
            </a:r>
            <a:r>
              <a:rPr lang="fr-BE" sz="2400" dirty="0"/>
              <a:t>, répartis équitablement sur les deux derniers Blocs du bachelier : </a:t>
            </a:r>
          </a:p>
          <a:p>
            <a:pPr algn="just">
              <a:buFont typeface="Wingdings" panose="05000000000000000000" pitchFamily="2" charset="2"/>
              <a:buChar char="è"/>
            </a:pPr>
            <a:r>
              <a:rPr lang="fr-BE" sz="2400" dirty="0"/>
              <a:t>10 crédits en Bloc 2 + 10 crédits en Bloc 3 </a:t>
            </a:r>
          </a:p>
          <a:p>
            <a:pPr marL="0" indent="0" algn="just">
              <a:buNone/>
            </a:pPr>
            <a:r>
              <a:rPr lang="fr-BE" sz="2400" dirty="0"/>
              <a:t>Aucun prérequis n’est nécessaire.</a:t>
            </a:r>
          </a:p>
          <a:p>
            <a:pPr marL="0" indent="0" algn="just">
              <a:buNone/>
            </a:pPr>
            <a:endParaRPr lang="fr-BE" sz="2400" dirty="0"/>
          </a:p>
          <a:p>
            <a:pPr marL="0" indent="0" algn="just">
              <a:buNone/>
            </a:pPr>
            <a:r>
              <a:rPr lang="fr-BE" sz="2400" dirty="0"/>
              <a:t>Une fois que vous aurez choisi une mineure, </a:t>
            </a:r>
            <a:r>
              <a:rPr lang="fr-BE" sz="2400" dirty="0">
                <a:solidFill>
                  <a:srgbClr val="FF0000"/>
                </a:solidFill>
              </a:rPr>
              <a:t>vous devrez la conserver en bloc 3</a:t>
            </a:r>
            <a:r>
              <a:rPr lang="fr-BE" sz="2400" dirty="0"/>
              <a:t>, à moins de réinscrire les crédits de bloc 2 à votre PAE.</a:t>
            </a:r>
          </a:p>
        </p:txBody>
      </p:sp>
    </p:spTree>
    <p:extLst>
      <p:ext uri="{BB962C8B-B14F-4D97-AF65-F5344CB8AC3E}">
        <p14:creationId xmlns:p14="http://schemas.microsoft.com/office/powerpoint/2010/main" val="42031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05433"/>
            <a:ext cx="8229600" cy="34281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BE" sz="2800" dirty="0"/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>
          <a:xfrm>
            <a:off x="550641" y="460466"/>
            <a:ext cx="7639171" cy="567349"/>
          </a:xfrm>
        </p:spPr>
        <p:txBody>
          <a:bodyPr>
            <a:normAutofit fontScale="90000"/>
          </a:bodyPr>
          <a:lstStyle/>
          <a:p>
            <a:r>
              <a:rPr lang="fr-BE" dirty="0"/>
              <a:t>Structure générale des études de premier cycle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17" y="1638907"/>
            <a:ext cx="643793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2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lnSpcReduction="10000"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3528</TotalTime>
  <Words>1344</Words>
  <Application>Microsoft Office PowerPoint</Application>
  <PresentationFormat>Affichage à l'écran (16:9)</PresentationFormat>
  <Paragraphs>151</Paragraphs>
  <Slides>25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Lucida Grande</vt:lpstr>
      <vt:lpstr>Wingdings</vt:lpstr>
      <vt:lpstr>Thème Office</vt:lpstr>
      <vt:lpstr>Journée d’accueil - Bloc 2 19 septembre 2022 </vt:lpstr>
      <vt:lpstr>Votre cursus et le décret « paysage »</vt:lpstr>
      <vt:lpstr>Au début de cette année académique…</vt:lpstr>
      <vt:lpstr>Au début de cette année académique…</vt:lpstr>
      <vt:lpstr>Au début de cette année académique…</vt:lpstr>
      <vt:lpstr>Présentation des mineures</vt:lpstr>
      <vt:lpstr>Pourquoi des mineures ?</vt:lpstr>
      <vt:lpstr>Qu’est-ce qu’une mineure ?</vt:lpstr>
      <vt:lpstr>Structure générale des études de premier cycle</vt:lpstr>
      <vt:lpstr>En pratique</vt:lpstr>
      <vt:lpstr>En pratique</vt:lpstr>
      <vt:lpstr>Les mineures proposées</vt:lpstr>
      <vt:lpstr>Services proposés par Guidance Etude</vt:lpstr>
      <vt:lpstr>Accompagnements tout au long de l’année</vt:lpstr>
      <vt:lpstr>Accompagnements ponctuels</vt:lpstr>
      <vt:lpstr>Parrainage</vt:lpstr>
      <vt:lpstr>Principe</vt:lpstr>
      <vt:lpstr>Objectif</vt:lpstr>
      <vt:lpstr>Où se procurer les informations ?</vt:lpstr>
      <vt:lpstr>Aide et permanence</vt:lpstr>
      <vt:lpstr>Pour toute question concernant…</vt:lpstr>
      <vt:lpstr>Restons en contact !</vt:lpstr>
      <vt:lpstr>Page Facebook</vt:lpstr>
      <vt:lpstr>Merci de votre attention !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Rachel Vandewynckel</cp:lastModifiedBy>
  <cp:revision>185</cp:revision>
  <dcterms:created xsi:type="dcterms:W3CDTF">2018-03-13T16:35:22Z</dcterms:created>
  <dcterms:modified xsi:type="dcterms:W3CDTF">2022-09-15T11:40:26Z</dcterms:modified>
</cp:coreProperties>
</file>